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260" r:id="rId3"/>
    <p:sldId id="259" r:id="rId4"/>
    <p:sldId id="257" r:id="rId5"/>
    <p:sldId id="266" r:id="rId6"/>
    <p:sldId id="268" r:id="rId7"/>
    <p:sldId id="269" r:id="rId8"/>
    <p:sldId id="258" r:id="rId9"/>
    <p:sldId id="270" r:id="rId10"/>
    <p:sldId id="271" r:id="rId11"/>
    <p:sldId id="272" r:id="rId12"/>
    <p:sldId id="273" r:id="rId13"/>
    <p:sldId id="274" r:id="rId14"/>
    <p:sldId id="275" r:id="rId15"/>
    <p:sldId id="276" r:id="rId16"/>
    <p:sldId id="267" r:id="rId17"/>
    <p:sldId id="261" r:id="rId18"/>
    <p:sldId id="263" r:id="rId19"/>
    <p:sldId id="277"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74" autoAdjust="0"/>
    <p:restoredTop sz="94660"/>
  </p:normalViewPr>
  <p:slideViewPr>
    <p:cSldViewPr>
      <p:cViewPr varScale="1">
        <p:scale>
          <a:sx n="82" d="100"/>
          <a:sy n="82" d="100"/>
        </p:scale>
        <p:origin x="1387"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4E7E3B-2E0E-4893-ADA2-0A7E94B26C9F}" type="doc">
      <dgm:prSet loTypeId="urn:microsoft.com/office/officeart/2005/8/layout/hChevron3" loCatId="process" qsTypeId="urn:microsoft.com/office/officeart/2005/8/quickstyle/simple1" qsCatId="simple" csTypeId="urn:microsoft.com/office/officeart/2005/8/colors/accent1_2" csCatId="accent1" phldr="1"/>
      <dgm:spPr/>
    </dgm:pt>
    <dgm:pt modelId="{87ECE91E-CDA5-4340-B810-24CF1F32D0E8}">
      <dgm:prSet phldrT="[Text]" custT="1"/>
      <dgm:spPr>
        <a:solidFill>
          <a:schemeClr val="accent2"/>
        </a:solidFill>
      </dgm:spPr>
      <dgm:t>
        <a:bodyPr/>
        <a:lstStyle/>
        <a:p>
          <a:r>
            <a:rPr lang="en-IN" sz="1800" dirty="0"/>
            <a:t>Farmer </a:t>
          </a:r>
        </a:p>
      </dgm:t>
    </dgm:pt>
    <dgm:pt modelId="{DA47DA99-7467-42B9-98C5-AB46CC47FA9C}" type="parTrans" cxnId="{5CEF6C7F-E59D-45BD-98AA-39EF2CF21F49}">
      <dgm:prSet/>
      <dgm:spPr/>
      <dgm:t>
        <a:bodyPr/>
        <a:lstStyle/>
        <a:p>
          <a:endParaRPr lang="en-IN"/>
        </a:p>
      </dgm:t>
    </dgm:pt>
    <dgm:pt modelId="{7DE1FAB2-12FE-4093-8DB8-9856BDC1AAE0}" type="sibTrans" cxnId="{5CEF6C7F-E59D-45BD-98AA-39EF2CF21F49}">
      <dgm:prSet/>
      <dgm:spPr/>
      <dgm:t>
        <a:bodyPr/>
        <a:lstStyle/>
        <a:p>
          <a:endParaRPr lang="en-IN"/>
        </a:p>
      </dgm:t>
    </dgm:pt>
    <dgm:pt modelId="{FD9B9A52-416B-44C2-BDF7-58C7916D3454}">
      <dgm:prSet phldrT="[Text]" custT="1"/>
      <dgm:spPr>
        <a:solidFill>
          <a:schemeClr val="accent2"/>
        </a:solidFill>
      </dgm:spPr>
      <dgm:t>
        <a:bodyPr/>
        <a:lstStyle/>
        <a:p>
          <a:r>
            <a:rPr lang="en-IN" sz="1800" dirty="0"/>
            <a:t>Add crop</a:t>
          </a:r>
        </a:p>
      </dgm:t>
    </dgm:pt>
    <dgm:pt modelId="{3D882386-A6B3-44B6-8C84-CFA3A0CE1CD4}" type="parTrans" cxnId="{9CADF853-F2CC-41B8-9491-02160A40CC01}">
      <dgm:prSet/>
      <dgm:spPr/>
      <dgm:t>
        <a:bodyPr/>
        <a:lstStyle/>
        <a:p>
          <a:endParaRPr lang="en-IN"/>
        </a:p>
      </dgm:t>
    </dgm:pt>
    <dgm:pt modelId="{71F5C11D-2883-4243-A481-34478F61AB1F}" type="sibTrans" cxnId="{9CADF853-F2CC-41B8-9491-02160A40CC01}">
      <dgm:prSet/>
      <dgm:spPr/>
      <dgm:t>
        <a:bodyPr/>
        <a:lstStyle/>
        <a:p>
          <a:endParaRPr lang="en-IN"/>
        </a:p>
      </dgm:t>
    </dgm:pt>
    <dgm:pt modelId="{F00703EE-A59B-4883-A2A5-EE2101A1887A}">
      <dgm:prSet phldrT="[Text]" custT="1"/>
      <dgm:spPr>
        <a:solidFill>
          <a:schemeClr val="accent2"/>
        </a:solidFill>
      </dgm:spPr>
      <dgm:t>
        <a:bodyPr/>
        <a:lstStyle/>
        <a:p>
          <a:r>
            <a:rPr lang="en-IN" sz="1800" dirty="0"/>
            <a:t>least bid amount</a:t>
          </a:r>
        </a:p>
      </dgm:t>
    </dgm:pt>
    <dgm:pt modelId="{CF552C9F-9A1C-4481-B0B6-DA5C0DDE1F69}" type="parTrans" cxnId="{8EBE9400-E62B-4527-937A-0FCA9FBF88D0}">
      <dgm:prSet/>
      <dgm:spPr/>
      <dgm:t>
        <a:bodyPr/>
        <a:lstStyle/>
        <a:p>
          <a:endParaRPr lang="en-IN"/>
        </a:p>
      </dgm:t>
    </dgm:pt>
    <dgm:pt modelId="{7E64D570-35F7-4E7C-BEE7-D450E65CE4F1}" type="sibTrans" cxnId="{8EBE9400-E62B-4527-937A-0FCA9FBF88D0}">
      <dgm:prSet/>
      <dgm:spPr/>
      <dgm:t>
        <a:bodyPr/>
        <a:lstStyle/>
        <a:p>
          <a:endParaRPr lang="en-IN"/>
        </a:p>
      </dgm:t>
    </dgm:pt>
    <dgm:pt modelId="{2FF36C8C-3C81-49C5-8D75-3D78C24EFBB9}" type="pres">
      <dgm:prSet presAssocID="{424E7E3B-2E0E-4893-ADA2-0A7E94B26C9F}" presName="Name0" presStyleCnt="0">
        <dgm:presLayoutVars>
          <dgm:dir/>
          <dgm:resizeHandles val="exact"/>
        </dgm:presLayoutVars>
      </dgm:prSet>
      <dgm:spPr/>
    </dgm:pt>
    <dgm:pt modelId="{AA9C8FE3-F47E-4E90-BB7A-530778C5D788}" type="pres">
      <dgm:prSet presAssocID="{87ECE91E-CDA5-4340-B810-24CF1F32D0E8}" presName="parTxOnly" presStyleLbl="node1" presStyleIdx="0" presStyleCnt="3" custScaleX="162303" custScaleY="135971" custLinFactY="-20941" custLinFactNeighborX="-55861" custLinFactNeighborY="-100000">
        <dgm:presLayoutVars>
          <dgm:bulletEnabled val="1"/>
        </dgm:presLayoutVars>
      </dgm:prSet>
      <dgm:spPr/>
    </dgm:pt>
    <dgm:pt modelId="{CE855E0A-14EB-4DFF-9BB7-98DE1B4EBA6D}" type="pres">
      <dgm:prSet presAssocID="{7DE1FAB2-12FE-4093-8DB8-9856BDC1AAE0}" presName="parSpace" presStyleCnt="0"/>
      <dgm:spPr/>
    </dgm:pt>
    <dgm:pt modelId="{2D07418D-BE0C-471F-857D-EAE3D5E73AA7}" type="pres">
      <dgm:prSet presAssocID="{FD9B9A52-416B-44C2-BDF7-58C7916D3454}" presName="parTxOnly" presStyleLbl="node1" presStyleIdx="1" presStyleCnt="3" custScaleX="241136" custScaleY="139249" custLinFactY="-22580" custLinFactNeighborX="-55416" custLinFactNeighborY="-100000">
        <dgm:presLayoutVars>
          <dgm:bulletEnabled val="1"/>
        </dgm:presLayoutVars>
      </dgm:prSet>
      <dgm:spPr/>
    </dgm:pt>
    <dgm:pt modelId="{8957FE48-D619-4EF6-943C-93F89A84748E}" type="pres">
      <dgm:prSet presAssocID="{71F5C11D-2883-4243-A481-34478F61AB1F}" presName="parSpace" presStyleCnt="0"/>
      <dgm:spPr/>
    </dgm:pt>
    <dgm:pt modelId="{8BEE28EF-8623-4A17-A348-74B2B888D6E4}" type="pres">
      <dgm:prSet presAssocID="{F00703EE-A59B-4883-A2A5-EE2101A1887A}" presName="parTxOnly" presStyleLbl="node1" presStyleIdx="2" presStyleCnt="3" custScaleX="183210" custScaleY="133023" custLinFactX="-3125" custLinFactY="-22580" custLinFactNeighborX="-100000" custLinFactNeighborY="-100000">
        <dgm:presLayoutVars>
          <dgm:bulletEnabled val="1"/>
        </dgm:presLayoutVars>
      </dgm:prSet>
      <dgm:spPr/>
    </dgm:pt>
  </dgm:ptLst>
  <dgm:cxnLst>
    <dgm:cxn modelId="{8EBE9400-E62B-4527-937A-0FCA9FBF88D0}" srcId="{424E7E3B-2E0E-4893-ADA2-0A7E94B26C9F}" destId="{F00703EE-A59B-4883-A2A5-EE2101A1887A}" srcOrd="2" destOrd="0" parTransId="{CF552C9F-9A1C-4481-B0B6-DA5C0DDE1F69}" sibTransId="{7E64D570-35F7-4E7C-BEE7-D450E65CE4F1}"/>
    <dgm:cxn modelId="{C5FEB73D-A77A-4067-85B8-2794ECB9FF13}" type="presOf" srcId="{424E7E3B-2E0E-4893-ADA2-0A7E94B26C9F}" destId="{2FF36C8C-3C81-49C5-8D75-3D78C24EFBB9}" srcOrd="0" destOrd="0" presId="urn:microsoft.com/office/officeart/2005/8/layout/hChevron3"/>
    <dgm:cxn modelId="{02AC5D42-A5F3-4E4A-8F4F-D7144627540B}" type="presOf" srcId="{87ECE91E-CDA5-4340-B810-24CF1F32D0E8}" destId="{AA9C8FE3-F47E-4E90-BB7A-530778C5D788}" srcOrd="0" destOrd="0" presId="urn:microsoft.com/office/officeart/2005/8/layout/hChevron3"/>
    <dgm:cxn modelId="{9CADF853-F2CC-41B8-9491-02160A40CC01}" srcId="{424E7E3B-2E0E-4893-ADA2-0A7E94B26C9F}" destId="{FD9B9A52-416B-44C2-BDF7-58C7916D3454}" srcOrd="1" destOrd="0" parTransId="{3D882386-A6B3-44B6-8C84-CFA3A0CE1CD4}" sibTransId="{71F5C11D-2883-4243-A481-34478F61AB1F}"/>
    <dgm:cxn modelId="{C051DE7C-BA2C-4216-9F10-63482A9FE5A9}" type="presOf" srcId="{FD9B9A52-416B-44C2-BDF7-58C7916D3454}" destId="{2D07418D-BE0C-471F-857D-EAE3D5E73AA7}" srcOrd="0" destOrd="0" presId="urn:microsoft.com/office/officeart/2005/8/layout/hChevron3"/>
    <dgm:cxn modelId="{5CEF6C7F-E59D-45BD-98AA-39EF2CF21F49}" srcId="{424E7E3B-2E0E-4893-ADA2-0A7E94B26C9F}" destId="{87ECE91E-CDA5-4340-B810-24CF1F32D0E8}" srcOrd="0" destOrd="0" parTransId="{DA47DA99-7467-42B9-98C5-AB46CC47FA9C}" sibTransId="{7DE1FAB2-12FE-4093-8DB8-9856BDC1AAE0}"/>
    <dgm:cxn modelId="{EC0D2094-6F93-4DC3-AD72-8F27D0645F8B}" type="presOf" srcId="{F00703EE-A59B-4883-A2A5-EE2101A1887A}" destId="{8BEE28EF-8623-4A17-A348-74B2B888D6E4}" srcOrd="0" destOrd="0" presId="urn:microsoft.com/office/officeart/2005/8/layout/hChevron3"/>
    <dgm:cxn modelId="{E4A62BB6-0C29-40C9-B7CA-F93B1D19CD32}" type="presParOf" srcId="{2FF36C8C-3C81-49C5-8D75-3D78C24EFBB9}" destId="{AA9C8FE3-F47E-4E90-BB7A-530778C5D788}" srcOrd="0" destOrd="0" presId="urn:microsoft.com/office/officeart/2005/8/layout/hChevron3"/>
    <dgm:cxn modelId="{BBEDA6C7-0BD0-49ED-83C8-C8D195902D25}" type="presParOf" srcId="{2FF36C8C-3C81-49C5-8D75-3D78C24EFBB9}" destId="{CE855E0A-14EB-4DFF-9BB7-98DE1B4EBA6D}" srcOrd="1" destOrd="0" presId="urn:microsoft.com/office/officeart/2005/8/layout/hChevron3"/>
    <dgm:cxn modelId="{3EFFAEB8-2FE3-41C2-B62A-5DAA3055B788}" type="presParOf" srcId="{2FF36C8C-3C81-49C5-8D75-3D78C24EFBB9}" destId="{2D07418D-BE0C-471F-857D-EAE3D5E73AA7}" srcOrd="2" destOrd="0" presId="urn:microsoft.com/office/officeart/2005/8/layout/hChevron3"/>
    <dgm:cxn modelId="{F227C93B-997F-4C2D-820E-7260ABC9BDBA}" type="presParOf" srcId="{2FF36C8C-3C81-49C5-8D75-3D78C24EFBB9}" destId="{8957FE48-D619-4EF6-943C-93F89A84748E}" srcOrd="3" destOrd="0" presId="urn:microsoft.com/office/officeart/2005/8/layout/hChevron3"/>
    <dgm:cxn modelId="{8112C27D-5343-4B4C-A988-7D2C1C1156D9}" type="presParOf" srcId="{2FF36C8C-3C81-49C5-8D75-3D78C24EFBB9}" destId="{8BEE28EF-8623-4A17-A348-74B2B888D6E4}"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19A25B-6771-44E3-87B6-6B6B48539915}" type="doc">
      <dgm:prSet loTypeId="urn:microsoft.com/office/officeart/2005/8/layout/hChevron3" loCatId="process" qsTypeId="urn:microsoft.com/office/officeart/2005/8/quickstyle/simple1" qsCatId="simple" csTypeId="urn:microsoft.com/office/officeart/2005/8/colors/accent1_2" csCatId="accent1" phldr="1"/>
      <dgm:spPr/>
    </dgm:pt>
    <dgm:pt modelId="{CD926731-48E0-4FE6-815B-EEE07FA45DA8}">
      <dgm:prSet phldrT="[Text]" custT="1"/>
      <dgm:spPr>
        <a:solidFill>
          <a:schemeClr val="accent2"/>
        </a:solidFill>
      </dgm:spPr>
      <dgm:t>
        <a:bodyPr/>
        <a:lstStyle/>
        <a:p>
          <a:r>
            <a:rPr lang="en-IN" sz="1800" dirty="0">
              <a:latin typeface="Times New Roman" panose="02020603050405020304" pitchFamily="18" charset="0"/>
              <a:cs typeface="Times New Roman" panose="02020603050405020304" pitchFamily="18" charset="0"/>
            </a:rPr>
            <a:t>Trader</a:t>
          </a:r>
        </a:p>
      </dgm:t>
    </dgm:pt>
    <dgm:pt modelId="{40A4EBBF-8CC8-422A-A1D7-959AB159261F}" type="parTrans" cxnId="{78DF0C0D-FE0F-453D-ADEF-2E19DD4CC6D2}">
      <dgm:prSet/>
      <dgm:spPr/>
      <dgm:t>
        <a:bodyPr/>
        <a:lstStyle/>
        <a:p>
          <a:endParaRPr lang="en-IN"/>
        </a:p>
      </dgm:t>
    </dgm:pt>
    <dgm:pt modelId="{A69A9DE9-45BD-4367-A34B-A3176DF9999E}" type="sibTrans" cxnId="{78DF0C0D-FE0F-453D-ADEF-2E19DD4CC6D2}">
      <dgm:prSet/>
      <dgm:spPr/>
      <dgm:t>
        <a:bodyPr/>
        <a:lstStyle/>
        <a:p>
          <a:endParaRPr lang="en-IN"/>
        </a:p>
      </dgm:t>
    </dgm:pt>
    <dgm:pt modelId="{D026DDFC-9F82-433C-A41F-6F393E7E458C}">
      <dgm:prSet phldrT="[Text]" custT="1"/>
      <dgm:spPr>
        <a:solidFill>
          <a:schemeClr val="accent2"/>
        </a:solidFill>
      </dgm:spPr>
      <dgm:t>
        <a:bodyPr/>
        <a:lstStyle/>
        <a:p>
          <a:r>
            <a:rPr lang="en-IN" sz="1800" dirty="0"/>
            <a:t>View crops details</a:t>
          </a:r>
        </a:p>
      </dgm:t>
    </dgm:pt>
    <dgm:pt modelId="{19E5F246-91C3-4CCF-9372-FD7EB08E3891}" type="parTrans" cxnId="{4747FA3A-E9AF-4849-90C5-C8849D5EBEF3}">
      <dgm:prSet/>
      <dgm:spPr/>
      <dgm:t>
        <a:bodyPr/>
        <a:lstStyle/>
        <a:p>
          <a:endParaRPr lang="en-IN"/>
        </a:p>
      </dgm:t>
    </dgm:pt>
    <dgm:pt modelId="{B12033F7-5E21-48BE-BCB1-06DE825BBEF0}" type="sibTrans" cxnId="{4747FA3A-E9AF-4849-90C5-C8849D5EBEF3}">
      <dgm:prSet/>
      <dgm:spPr/>
      <dgm:t>
        <a:bodyPr/>
        <a:lstStyle/>
        <a:p>
          <a:endParaRPr lang="en-IN"/>
        </a:p>
      </dgm:t>
    </dgm:pt>
    <dgm:pt modelId="{5144A59F-868A-4AC6-A5F5-77FB8C52051B}">
      <dgm:prSet phldrT="[Text]" custT="1"/>
      <dgm:spPr>
        <a:solidFill>
          <a:schemeClr val="accent2"/>
        </a:solidFill>
      </dgm:spPr>
      <dgm:t>
        <a:bodyPr/>
        <a:lstStyle/>
        <a:p>
          <a:r>
            <a:rPr lang="en-IN" sz="1800" dirty="0">
              <a:latin typeface="Times New Roman" panose="02020603050405020304" pitchFamily="18" charset="0"/>
              <a:cs typeface="Times New Roman" panose="02020603050405020304" pitchFamily="18" charset="0"/>
            </a:rPr>
            <a:t>Give review</a:t>
          </a:r>
        </a:p>
      </dgm:t>
    </dgm:pt>
    <dgm:pt modelId="{DCE967B7-4CE3-4076-9A87-78686593865B}" type="parTrans" cxnId="{D0479E0E-1FE8-46E1-A0D7-61A203CC3DF6}">
      <dgm:prSet/>
      <dgm:spPr/>
      <dgm:t>
        <a:bodyPr/>
        <a:lstStyle/>
        <a:p>
          <a:endParaRPr lang="en-IN"/>
        </a:p>
      </dgm:t>
    </dgm:pt>
    <dgm:pt modelId="{D721BC7D-EC4F-4C50-8ACA-7A3A4543FE73}" type="sibTrans" cxnId="{D0479E0E-1FE8-46E1-A0D7-61A203CC3DF6}">
      <dgm:prSet/>
      <dgm:spPr/>
      <dgm:t>
        <a:bodyPr/>
        <a:lstStyle/>
        <a:p>
          <a:endParaRPr lang="en-IN"/>
        </a:p>
      </dgm:t>
    </dgm:pt>
    <dgm:pt modelId="{537D7A58-C660-4B9B-B2C9-3FDA17988BEA}" type="pres">
      <dgm:prSet presAssocID="{B919A25B-6771-44E3-87B6-6B6B48539915}" presName="Name0" presStyleCnt="0">
        <dgm:presLayoutVars>
          <dgm:dir/>
          <dgm:resizeHandles val="exact"/>
        </dgm:presLayoutVars>
      </dgm:prSet>
      <dgm:spPr/>
    </dgm:pt>
    <dgm:pt modelId="{25FEF279-FD55-4EEE-9AAF-0E89F224D0E8}" type="pres">
      <dgm:prSet presAssocID="{CD926731-48E0-4FE6-815B-EEE07FA45DA8}" presName="parTxOnly" presStyleLbl="node1" presStyleIdx="0" presStyleCnt="3" custScaleX="92736" custScaleY="64091" custLinFactY="-29899" custLinFactNeighborX="-259" custLinFactNeighborY="-100000">
        <dgm:presLayoutVars>
          <dgm:bulletEnabled val="1"/>
        </dgm:presLayoutVars>
      </dgm:prSet>
      <dgm:spPr/>
    </dgm:pt>
    <dgm:pt modelId="{3B49A542-EAD7-4681-A0C3-69C7110B002C}" type="pres">
      <dgm:prSet presAssocID="{A69A9DE9-45BD-4367-A34B-A3176DF9999E}" presName="parSpace" presStyleCnt="0"/>
      <dgm:spPr/>
    </dgm:pt>
    <dgm:pt modelId="{D6818052-ECB7-4428-B10A-36A24CD8A8E1}" type="pres">
      <dgm:prSet presAssocID="{D026DDFC-9F82-433C-A41F-6F393E7E458C}" presName="parTxOnly" presStyleLbl="node1" presStyleIdx="1" presStyleCnt="3" custScaleY="64767" custLinFactY="-29561" custLinFactNeighborX="31316" custLinFactNeighborY="-100000">
        <dgm:presLayoutVars>
          <dgm:bulletEnabled val="1"/>
        </dgm:presLayoutVars>
      </dgm:prSet>
      <dgm:spPr/>
    </dgm:pt>
    <dgm:pt modelId="{FA2A8D9B-6C27-47BA-8B2C-FD1CCCAFE5C4}" type="pres">
      <dgm:prSet presAssocID="{B12033F7-5E21-48BE-BCB1-06DE825BBEF0}" presName="parSpace" presStyleCnt="0"/>
      <dgm:spPr/>
    </dgm:pt>
    <dgm:pt modelId="{10519C70-A5BE-4779-8C01-B4193BD7B461}" type="pres">
      <dgm:prSet presAssocID="{5144A59F-868A-4AC6-A5F5-77FB8C52051B}" presName="parTxOnly" presStyleLbl="node1" presStyleIdx="2" presStyleCnt="3" custScaleY="64767" custLinFactY="-29561" custLinFactNeighborX="48530" custLinFactNeighborY="-100000">
        <dgm:presLayoutVars>
          <dgm:bulletEnabled val="1"/>
        </dgm:presLayoutVars>
      </dgm:prSet>
      <dgm:spPr/>
    </dgm:pt>
  </dgm:ptLst>
  <dgm:cxnLst>
    <dgm:cxn modelId="{78DF0C0D-FE0F-453D-ADEF-2E19DD4CC6D2}" srcId="{B919A25B-6771-44E3-87B6-6B6B48539915}" destId="{CD926731-48E0-4FE6-815B-EEE07FA45DA8}" srcOrd="0" destOrd="0" parTransId="{40A4EBBF-8CC8-422A-A1D7-959AB159261F}" sibTransId="{A69A9DE9-45BD-4367-A34B-A3176DF9999E}"/>
    <dgm:cxn modelId="{D0479E0E-1FE8-46E1-A0D7-61A203CC3DF6}" srcId="{B919A25B-6771-44E3-87B6-6B6B48539915}" destId="{5144A59F-868A-4AC6-A5F5-77FB8C52051B}" srcOrd="2" destOrd="0" parTransId="{DCE967B7-4CE3-4076-9A87-78686593865B}" sibTransId="{D721BC7D-EC4F-4C50-8ACA-7A3A4543FE73}"/>
    <dgm:cxn modelId="{E1243431-7513-4651-B321-FD2A29BD0EDB}" type="presOf" srcId="{D026DDFC-9F82-433C-A41F-6F393E7E458C}" destId="{D6818052-ECB7-4428-B10A-36A24CD8A8E1}" srcOrd="0" destOrd="0" presId="urn:microsoft.com/office/officeart/2005/8/layout/hChevron3"/>
    <dgm:cxn modelId="{4747FA3A-E9AF-4849-90C5-C8849D5EBEF3}" srcId="{B919A25B-6771-44E3-87B6-6B6B48539915}" destId="{D026DDFC-9F82-433C-A41F-6F393E7E458C}" srcOrd="1" destOrd="0" parTransId="{19E5F246-91C3-4CCF-9372-FD7EB08E3891}" sibTransId="{B12033F7-5E21-48BE-BCB1-06DE825BBEF0}"/>
    <dgm:cxn modelId="{43AD2D7D-D2A5-404F-886A-99B3BBC448D2}" type="presOf" srcId="{CD926731-48E0-4FE6-815B-EEE07FA45DA8}" destId="{25FEF279-FD55-4EEE-9AAF-0E89F224D0E8}" srcOrd="0" destOrd="0" presId="urn:microsoft.com/office/officeart/2005/8/layout/hChevron3"/>
    <dgm:cxn modelId="{B8B325EA-B9A5-47AB-A09E-813CE1F1D246}" type="presOf" srcId="{5144A59F-868A-4AC6-A5F5-77FB8C52051B}" destId="{10519C70-A5BE-4779-8C01-B4193BD7B461}" srcOrd="0" destOrd="0" presId="urn:microsoft.com/office/officeart/2005/8/layout/hChevron3"/>
    <dgm:cxn modelId="{454BA4FF-4474-47D7-B8F6-CE9B0C2B2491}" type="presOf" srcId="{B919A25B-6771-44E3-87B6-6B6B48539915}" destId="{537D7A58-C660-4B9B-B2C9-3FDA17988BEA}" srcOrd="0" destOrd="0" presId="urn:microsoft.com/office/officeart/2005/8/layout/hChevron3"/>
    <dgm:cxn modelId="{27AA54F9-DF91-4494-8264-83DA8C8B6D9A}" type="presParOf" srcId="{537D7A58-C660-4B9B-B2C9-3FDA17988BEA}" destId="{25FEF279-FD55-4EEE-9AAF-0E89F224D0E8}" srcOrd="0" destOrd="0" presId="urn:microsoft.com/office/officeart/2005/8/layout/hChevron3"/>
    <dgm:cxn modelId="{7C074236-7CD8-4306-BC76-5676695AD08A}" type="presParOf" srcId="{537D7A58-C660-4B9B-B2C9-3FDA17988BEA}" destId="{3B49A542-EAD7-4681-A0C3-69C7110B002C}" srcOrd="1" destOrd="0" presId="urn:microsoft.com/office/officeart/2005/8/layout/hChevron3"/>
    <dgm:cxn modelId="{8A36DAAE-43CE-4199-91DA-F8420535576F}" type="presParOf" srcId="{537D7A58-C660-4B9B-B2C9-3FDA17988BEA}" destId="{D6818052-ECB7-4428-B10A-36A24CD8A8E1}" srcOrd="2" destOrd="0" presId="urn:microsoft.com/office/officeart/2005/8/layout/hChevron3"/>
    <dgm:cxn modelId="{393F1566-DE65-4C5F-8A79-701B4469050D}" type="presParOf" srcId="{537D7A58-C660-4B9B-B2C9-3FDA17988BEA}" destId="{FA2A8D9B-6C27-47BA-8B2C-FD1CCCAFE5C4}" srcOrd="3" destOrd="0" presId="urn:microsoft.com/office/officeart/2005/8/layout/hChevron3"/>
    <dgm:cxn modelId="{E9B9F0EE-6759-471D-90D7-EE95FBFD37FB}" type="presParOf" srcId="{537D7A58-C660-4B9B-B2C9-3FDA17988BEA}" destId="{10519C70-A5BE-4779-8C01-B4193BD7B461}"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C8FE3-F47E-4E90-BB7A-530778C5D788}">
      <dsp:nvSpPr>
        <dsp:cNvPr id="0" name=""/>
        <dsp:cNvSpPr/>
      </dsp:nvSpPr>
      <dsp:spPr>
        <a:xfrm>
          <a:off x="0" y="1175326"/>
          <a:ext cx="2442458" cy="818477"/>
        </a:xfrm>
        <a:prstGeom prst="homePlate">
          <a:avLst/>
        </a:prstGeom>
        <a:solidFill>
          <a:schemeClr val="accent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IN" sz="1800" kern="1200" dirty="0"/>
            <a:t>Farmer </a:t>
          </a:r>
        </a:p>
      </dsp:txBody>
      <dsp:txXfrm>
        <a:off x="0" y="1175326"/>
        <a:ext cx="2237839" cy="818477"/>
      </dsp:txXfrm>
    </dsp:sp>
    <dsp:sp modelId="{2D07418D-BE0C-471F-857D-EAE3D5E73AA7}">
      <dsp:nvSpPr>
        <dsp:cNvPr id="0" name=""/>
        <dsp:cNvSpPr/>
      </dsp:nvSpPr>
      <dsp:spPr>
        <a:xfrm>
          <a:off x="1976301" y="1155594"/>
          <a:ext cx="3628796" cy="838209"/>
        </a:xfrm>
        <a:prstGeom prst="chevron">
          <a:avLst/>
        </a:prstGeom>
        <a:solidFill>
          <a:schemeClr val="accent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IN" sz="1800" kern="1200" dirty="0"/>
            <a:t>Add crop</a:t>
          </a:r>
        </a:p>
      </dsp:txBody>
      <dsp:txXfrm>
        <a:off x="2395406" y="1155594"/>
        <a:ext cx="2790587" cy="838209"/>
      </dsp:txXfrm>
    </dsp:sp>
    <dsp:sp modelId="{8BEE28EF-8623-4A17-A348-74B2B888D6E4}">
      <dsp:nvSpPr>
        <dsp:cNvPr id="0" name=""/>
        <dsp:cNvSpPr/>
      </dsp:nvSpPr>
      <dsp:spPr>
        <a:xfrm>
          <a:off x="5122908" y="1174333"/>
          <a:ext cx="2757082" cy="800732"/>
        </a:xfrm>
        <a:prstGeom prst="chevron">
          <a:avLst/>
        </a:prstGeom>
        <a:solidFill>
          <a:schemeClr val="accent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IN" sz="1800" kern="1200" dirty="0"/>
            <a:t>least bid amount</a:t>
          </a:r>
        </a:p>
      </dsp:txBody>
      <dsp:txXfrm>
        <a:off x="5523274" y="1174333"/>
        <a:ext cx="1956350" cy="8007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EF279-FD55-4EEE-9AAF-0E89F224D0E8}">
      <dsp:nvSpPr>
        <dsp:cNvPr id="0" name=""/>
        <dsp:cNvSpPr/>
      </dsp:nvSpPr>
      <dsp:spPr>
        <a:xfrm>
          <a:off x="0" y="504059"/>
          <a:ext cx="3041054" cy="840684"/>
        </a:xfrm>
        <a:prstGeom prst="homePlate">
          <a:avLst/>
        </a:prstGeom>
        <a:solidFill>
          <a:schemeClr val="accent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Trader</a:t>
          </a:r>
        </a:p>
      </dsp:txBody>
      <dsp:txXfrm>
        <a:off x="0" y="504059"/>
        <a:ext cx="2830883" cy="840684"/>
      </dsp:txXfrm>
    </dsp:sp>
    <dsp:sp modelId="{D6818052-ECB7-4428-B10A-36A24CD8A8E1}">
      <dsp:nvSpPr>
        <dsp:cNvPr id="0" name=""/>
        <dsp:cNvSpPr/>
      </dsp:nvSpPr>
      <dsp:spPr>
        <a:xfrm>
          <a:off x="2592286" y="504059"/>
          <a:ext cx="3279259" cy="849551"/>
        </a:xfrm>
        <a:prstGeom prst="chevron">
          <a:avLst/>
        </a:prstGeom>
        <a:solidFill>
          <a:schemeClr val="accent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IN" sz="1800" kern="1200" dirty="0"/>
            <a:t>View crops details</a:t>
          </a:r>
        </a:p>
      </dsp:txBody>
      <dsp:txXfrm>
        <a:off x="3017062" y="504059"/>
        <a:ext cx="2429708" cy="849551"/>
      </dsp:txXfrm>
    </dsp:sp>
    <dsp:sp modelId="{10519C70-A5BE-4779-8C01-B4193BD7B461}">
      <dsp:nvSpPr>
        <dsp:cNvPr id="0" name=""/>
        <dsp:cNvSpPr/>
      </dsp:nvSpPr>
      <dsp:spPr>
        <a:xfrm>
          <a:off x="5012004" y="504059"/>
          <a:ext cx="3279259" cy="849551"/>
        </a:xfrm>
        <a:prstGeom prst="chevron">
          <a:avLst/>
        </a:prstGeom>
        <a:solidFill>
          <a:schemeClr val="accent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Give review</a:t>
          </a:r>
        </a:p>
      </dsp:txBody>
      <dsp:txXfrm>
        <a:off x="5436780" y="504059"/>
        <a:ext cx="2429708" cy="84955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F7E655-4B11-4448-8DB2-D43F27A7A876}"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0D4E4D-A91A-46F2-A80D-522BEF094CA3}" type="slidenum">
              <a:rPr lang="en-IN" smtClean="0"/>
              <a:t>‹#›</a:t>
            </a:fld>
            <a:endParaRPr lang="en-IN"/>
          </a:p>
        </p:txBody>
      </p:sp>
    </p:spTree>
    <p:extLst>
      <p:ext uri="{BB962C8B-B14F-4D97-AF65-F5344CB8AC3E}">
        <p14:creationId xmlns:p14="http://schemas.microsoft.com/office/powerpoint/2010/main" val="2225872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F7E655-4B11-4448-8DB2-D43F27A7A876}"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0D4E4D-A91A-46F2-A80D-522BEF094CA3}" type="slidenum">
              <a:rPr lang="en-IN" smtClean="0"/>
              <a:t>‹#›</a:t>
            </a:fld>
            <a:endParaRPr lang="en-IN"/>
          </a:p>
        </p:txBody>
      </p:sp>
    </p:spTree>
    <p:extLst>
      <p:ext uri="{BB962C8B-B14F-4D97-AF65-F5344CB8AC3E}">
        <p14:creationId xmlns:p14="http://schemas.microsoft.com/office/powerpoint/2010/main" val="3707615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F7E655-4B11-4448-8DB2-D43F27A7A876}"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0D4E4D-A91A-46F2-A80D-522BEF094CA3}" type="slidenum">
              <a:rPr lang="en-IN" smtClean="0"/>
              <a:t>‹#›</a:t>
            </a:fld>
            <a:endParaRPr lang="en-IN"/>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84062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F7E655-4B11-4448-8DB2-D43F27A7A876}"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0D4E4D-A91A-46F2-A80D-522BEF094CA3}" type="slidenum">
              <a:rPr lang="en-IN" smtClean="0"/>
              <a:t>‹#›</a:t>
            </a:fld>
            <a:endParaRPr lang="en-IN"/>
          </a:p>
        </p:txBody>
      </p:sp>
    </p:spTree>
    <p:extLst>
      <p:ext uri="{BB962C8B-B14F-4D97-AF65-F5344CB8AC3E}">
        <p14:creationId xmlns:p14="http://schemas.microsoft.com/office/powerpoint/2010/main" val="3778952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F7E655-4B11-4448-8DB2-D43F27A7A876}"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0D4E4D-A91A-46F2-A80D-522BEF094CA3}" type="slidenum">
              <a:rPr lang="en-IN" smtClean="0"/>
              <a:t>‹#›</a:t>
            </a:fld>
            <a:endParaRPr lang="en-IN"/>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49181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F7E655-4B11-4448-8DB2-D43F27A7A876}"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0D4E4D-A91A-46F2-A80D-522BEF094CA3}" type="slidenum">
              <a:rPr lang="en-IN" smtClean="0"/>
              <a:t>‹#›</a:t>
            </a:fld>
            <a:endParaRPr lang="en-IN"/>
          </a:p>
        </p:txBody>
      </p:sp>
    </p:spTree>
    <p:extLst>
      <p:ext uri="{BB962C8B-B14F-4D97-AF65-F5344CB8AC3E}">
        <p14:creationId xmlns:p14="http://schemas.microsoft.com/office/powerpoint/2010/main" val="3153038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F7E655-4B11-4448-8DB2-D43F27A7A876}"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0D4E4D-A91A-46F2-A80D-522BEF094CA3}" type="slidenum">
              <a:rPr lang="en-IN" smtClean="0"/>
              <a:t>‹#›</a:t>
            </a:fld>
            <a:endParaRPr lang="en-IN"/>
          </a:p>
        </p:txBody>
      </p:sp>
    </p:spTree>
    <p:extLst>
      <p:ext uri="{BB962C8B-B14F-4D97-AF65-F5344CB8AC3E}">
        <p14:creationId xmlns:p14="http://schemas.microsoft.com/office/powerpoint/2010/main" val="1890929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F7E655-4B11-4448-8DB2-D43F27A7A876}"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0D4E4D-A91A-46F2-A80D-522BEF094CA3}" type="slidenum">
              <a:rPr lang="en-IN" smtClean="0"/>
              <a:t>‹#›</a:t>
            </a:fld>
            <a:endParaRPr lang="en-IN"/>
          </a:p>
        </p:txBody>
      </p:sp>
    </p:spTree>
    <p:extLst>
      <p:ext uri="{BB962C8B-B14F-4D97-AF65-F5344CB8AC3E}">
        <p14:creationId xmlns:p14="http://schemas.microsoft.com/office/powerpoint/2010/main" val="2448059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F7E655-4B11-4448-8DB2-D43F27A7A876}"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0D4E4D-A91A-46F2-A80D-522BEF094CA3}" type="slidenum">
              <a:rPr lang="en-IN" smtClean="0"/>
              <a:t>‹#›</a:t>
            </a:fld>
            <a:endParaRPr lang="en-IN"/>
          </a:p>
        </p:txBody>
      </p:sp>
    </p:spTree>
    <p:extLst>
      <p:ext uri="{BB962C8B-B14F-4D97-AF65-F5344CB8AC3E}">
        <p14:creationId xmlns:p14="http://schemas.microsoft.com/office/powerpoint/2010/main" val="2900722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F7E655-4B11-4448-8DB2-D43F27A7A876}" type="datetimeFigureOut">
              <a:rPr lang="en-IN" smtClean="0"/>
              <a:t>27-09-2021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0D4E4D-A91A-46F2-A80D-522BEF094CA3}" type="slidenum">
              <a:rPr lang="en-IN" smtClean="0"/>
              <a:t>‹#›</a:t>
            </a:fld>
            <a:endParaRPr lang="en-IN"/>
          </a:p>
        </p:txBody>
      </p:sp>
    </p:spTree>
    <p:extLst>
      <p:ext uri="{BB962C8B-B14F-4D97-AF65-F5344CB8AC3E}">
        <p14:creationId xmlns:p14="http://schemas.microsoft.com/office/powerpoint/2010/main" val="3607538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F7E655-4B11-4448-8DB2-D43F27A7A876}" type="datetimeFigureOut">
              <a:rPr lang="en-IN" smtClean="0"/>
              <a:t>27-09-2021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0D4E4D-A91A-46F2-A80D-522BEF094CA3}" type="slidenum">
              <a:rPr lang="en-IN" smtClean="0"/>
              <a:t>‹#›</a:t>
            </a:fld>
            <a:endParaRPr lang="en-IN"/>
          </a:p>
        </p:txBody>
      </p:sp>
    </p:spTree>
    <p:extLst>
      <p:ext uri="{BB962C8B-B14F-4D97-AF65-F5344CB8AC3E}">
        <p14:creationId xmlns:p14="http://schemas.microsoft.com/office/powerpoint/2010/main" val="1431617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F7E655-4B11-4448-8DB2-D43F27A7A876}" type="datetimeFigureOut">
              <a:rPr lang="en-IN" smtClean="0"/>
              <a:t>27-09-2021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90D4E4D-A91A-46F2-A80D-522BEF094CA3}" type="slidenum">
              <a:rPr lang="en-IN" smtClean="0"/>
              <a:t>‹#›</a:t>
            </a:fld>
            <a:endParaRPr lang="en-IN"/>
          </a:p>
        </p:txBody>
      </p:sp>
    </p:spTree>
    <p:extLst>
      <p:ext uri="{BB962C8B-B14F-4D97-AF65-F5344CB8AC3E}">
        <p14:creationId xmlns:p14="http://schemas.microsoft.com/office/powerpoint/2010/main" val="155587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F7E655-4B11-4448-8DB2-D43F27A7A876}" type="datetimeFigureOut">
              <a:rPr lang="en-IN" smtClean="0"/>
              <a:t>27-09-2021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90D4E4D-A91A-46F2-A80D-522BEF094CA3}" type="slidenum">
              <a:rPr lang="en-IN" smtClean="0"/>
              <a:t>‹#›</a:t>
            </a:fld>
            <a:endParaRPr lang="en-IN"/>
          </a:p>
        </p:txBody>
      </p:sp>
    </p:spTree>
    <p:extLst>
      <p:ext uri="{BB962C8B-B14F-4D97-AF65-F5344CB8AC3E}">
        <p14:creationId xmlns:p14="http://schemas.microsoft.com/office/powerpoint/2010/main" val="182899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F7E655-4B11-4448-8DB2-D43F27A7A876}" type="datetimeFigureOut">
              <a:rPr lang="en-IN" smtClean="0"/>
              <a:t>27-09-2021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90D4E4D-A91A-46F2-A80D-522BEF094CA3}" type="slidenum">
              <a:rPr lang="en-IN" smtClean="0"/>
              <a:t>‹#›</a:t>
            </a:fld>
            <a:endParaRPr lang="en-IN"/>
          </a:p>
        </p:txBody>
      </p:sp>
    </p:spTree>
    <p:extLst>
      <p:ext uri="{BB962C8B-B14F-4D97-AF65-F5344CB8AC3E}">
        <p14:creationId xmlns:p14="http://schemas.microsoft.com/office/powerpoint/2010/main" val="2917694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1F7E655-4B11-4448-8DB2-D43F27A7A876}" type="datetimeFigureOut">
              <a:rPr lang="en-IN" smtClean="0"/>
              <a:t>27-09-2021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0D4E4D-A91A-46F2-A80D-522BEF094CA3}" type="slidenum">
              <a:rPr lang="en-IN" smtClean="0"/>
              <a:t>‹#›</a:t>
            </a:fld>
            <a:endParaRPr lang="en-IN"/>
          </a:p>
        </p:txBody>
      </p:sp>
    </p:spTree>
    <p:extLst>
      <p:ext uri="{BB962C8B-B14F-4D97-AF65-F5344CB8AC3E}">
        <p14:creationId xmlns:p14="http://schemas.microsoft.com/office/powerpoint/2010/main" val="3521246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F7E655-4B11-4448-8DB2-D43F27A7A876}" type="datetimeFigureOut">
              <a:rPr lang="en-IN" smtClean="0"/>
              <a:t>27-09-2021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0D4E4D-A91A-46F2-A80D-522BEF094CA3}" type="slidenum">
              <a:rPr lang="en-IN" smtClean="0"/>
              <a:t>‹#›</a:t>
            </a:fld>
            <a:endParaRPr lang="en-IN"/>
          </a:p>
        </p:txBody>
      </p:sp>
    </p:spTree>
    <p:extLst>
      <p:ext uri="{BB962C8B-B14F-4D97-AF65-F5344CB8AC3E}">
        <p14:creationId xmlns:p14="http://schemas.microsoft.com/office/powerpoint/2010/main" val="3163477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1F7E655-4B11-4448-8DB2-D43F27A7A876}" type="datetimeFigureOut">
              <a:rPr lang="en-IN" smtClean="0"/>
              <a:t>27-09-2021</a:t>
            </a:fld>
            <a:endParaRPr lang="en-IN"/>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890D4E4D-A91A-46F2-A80D-522BEF094CA3}" type="slidenum">
              <a:rPr lang="en-IN" smtClean="0"/>
              <a:t>‹#›</a:t>
            </a:fld>
            <a:endParaRPr lang="en-IN"/>
          </a:p>
        </p:txBody>
      </p:sp>
    </p:spTree>
    <p:extLst>
      <p:ext uri="{BB962C8B-B14F-4D97-AF65-F5344CB8AC3E}">
        <p14:creationId xmlns:p14="http://schemas.microsoft.com/office/powerpoint/2010/main" val="88929321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5984" y="476672"/>
            <a:ext cx="7772400" cy="1296144"/>
          </a:xfrm>
        </p:spPr>
        <p:txBody>
          <a:bodyPr/>
          <a:lstStyle/>
          <a:p>
            <a:pPr algn="ctr"/>
            <a:r>
              <a:rPr lang="en-IN" dirty="0">
                <a:solidFill>
                  <a:schemeClr val="accent2"/>
                </a:solidFill>
                <a:latin typeface="Times New Roman" panose="02020603050405020304" pitchFamily="18" charset="0"/>
                <a:cs typeface="Times New Roman" panose="02020603050405020304" pitchFamily="18" charset="0"/>
              </a:rPr>
              <a:t>E-</a:t>
            </a:r>
            <a:r>
              <a:rPr lang="en-IN" dirty="0" err="1">
                <a:solidFill>
                  <a:schemeClr val="accent2"/>
                </a:solidFill>
                <a:latin typeface="Times New Roman" panose="02020603050405020304" pitchFamily="18" charset="0"/>
                <a:cs typeface="Times New Roman" panose="02020603050405020304" pitchFamily="18" charset="0"/>
              </a:rPr>
              <a:t>Mandi</a:t>
            </a:r>
            <a:endParaRPr lang="en-IN" dirty="0">
              <a:solidFill>
                <a:schemeClr val="accent2"/>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788024" y="4365104"/>
            <a:ext cx="3240360" cy="1944216"/>
          </a:xfrm>
        </p:spPr>
        <p:txBody>
          <a:bodyPr>
            <a:noAutofit/>
          </a:bodyPr>
          <a:lstStyle/>
          <a:p>
            <a:pPr algn="l"/>
            <a:r>
              <a:rPr lang="en-IN" sz="1600" dirty="0">
                <a:solidFill>
                  <a:schemeClr val="accent2">
                    <a:lumMod val="50000"/>
                  </a:schemeClr>
                </a:solidFill>
                <a:latin typeface="Times New Roman" panose="02020603050405020304" pitchFamily="18" charset="0"/>
                <a:cs typeface="Times New Roman" panose="02020603050405020304" pitchFamily="18" charset="0"/>
              </a:rPr>
              <a:t>Presented By</a:t>
            </a:r>
          </a:p>
          <a:p>
            <a:pPr algn="l"/>
            <a:r>
              <a:rPr lang="en-IN" sz="1600" dirty="0">
                <a:solidFill>
                  <a:schemeClr val="accent2">
                    <a:lumMod val="50000"/>
                  </a:schemeClr>
                </a:solidFill>
                <a:latin typeface="Times New Roman" panose="02020603050405020304" pitchFamily="18" charset="0"/>
                <a:cs typeface="Times New Roman" panose="02020603050405020304" pitchFamily="18" charset="0"/>
              </a:rPr>
              <a:t>Sumit Sabbinwar - 210543181108 </a:t>
            </a:r>
          </a:p>
          <a:p>
            <a:pPr algn="l"/>
            <a:r>
              <a:rPr lang="en-IN" sz="1600" dirty="0" err="1">
                <a:solidFill>
                  <a:schemeClr val="accent2">
                    <a:lumMod val="50000"/>
                  </a:schemeClr>
                </a:solidFill>
                <a:latin typeface="Times New Roman" panose="02020603050405020304" pitchFamily="18" charset="0"/>
                <a:cs typeface="Times New Roman" panose="02020603050405020304" pitchFamily="18" charset="0"/>
              </a:rPr>
              <a:t>Omkar</a:t>
            </a:r>
            <a:r>
              <a:rPr lang="en-IN" sz="1600" dirty="0">
                <a:solidFill>
                  <a:schemeClr val="accent2">
                    <a:lumMod val="50000"/>
                  </a:schemeClr>
                </a:solidFill>
                <a:latin typeface="Times New Roman" panose="02020603050405020304" pitchFamily="18" charset="0"/>
                <a:cs typeface="Times New Roman" panose="02020603050405020304" pitchFamily="18" charset="0"/>
              </a:rPr>
              <a:t> </a:t>
            </a:r>
            <a:r>
              <a:rPr lang="en-IN" sz="1600" dirty="0" err="1">
                <a:solidFill>
                  <a:schemeClr val="accent2">
                    <a:lumMod val="50000"/>
                  </a:schemeClr>
                </a:solidFill>
                <a:latin typeface="Times New Roman" panose="02020603050405020304" pitchFamily="18" charset="0"/>
                <a:cs typeface="Times New Roman" panose="02020603050405020304" pitchFamily="18" charset="0"/>
              </a:rPr>
              <a:t>Dalvi</a:t>
            </a:r>
            <a:r>
              <a:rPr lang="en-IN" sz="1600" dirty="0">
                <a:solidFill>
                  <a:schemeClr val="accent2">
                    <a:lumMod val="50000"/>
                  </a:schemeClr>
                </a:solidFill>
                <a:latin typeface="Times New Roman" panose="02020603050405020304" pitchFamily="18" charset="0"/>
                <a:cs typeface="Times New Roman" panose="02020603050405020304" pitchFamily="18" charset="0"/>
              </a:rPr>
              <a:t> – 210543181056</a:t>
            </a:r>
          </a:p>
          <a:p>
            <a:pPr algn="l"/>
            <a:r>
              <a:rPr lang="en-IN" sz="1600" dirty="0" err="1">
                <a:solidFill>
                  <a:schemeClr val="accent2">
                    <a:lumMod val="50000"/>
                  </a:schemeClr>
                </a:solidFill>
                <a:latin typeface="Times New Roman" panose="02020603050405020304" pitchFamily="18" charset="0"/>
                <a:cs typeface="Times New Roman" panose="02020603050405020304" pitchFamily="18" charset="0"/>
              </a:rPr>
              <a:t>Aditya</a:t>
            </a:r>
            <a:r>
              <a:rPr lang="en-IN" sz="1600" dirty="0">
                <a:solidFill>
                  <a:schemeClr val="accent2">
                    <a:lumMod val="50000"/>
                  </a:schemeClr>
                </a:solidFill>
                <a:latin typeface="Times New Roman" panose="02020603050405020304" pitchFamily="18" charset="0"/>
                <a:cs typeface="Times New Roman" panose="02020603050405020304" pitchFamily="18" charset="0"/>
              </a:rPr>
              <a:t> </a:t>
            </a:r>
            <a:r>
              <a:rPr lang="en-IN" sz="1600" dirty="0" err="1">
                <a:solidFill>
                  <a:schemeClr val="accent2">
                    <a:lumMod val="50000"/>
                  </a:schemeClr>
                </a:solidFill>
                <a:latin typeface="Times New Roman" panose="02020603050405020304" pitchFamily="18" charset="0"/>
                <a:cs typeface="Times New Roman" panose="02020603050405020304" pitchFamily="18" charset="0"/>
              </a:rPr>
              <a:t>Mohite</a:t>
            </a:r>
            <a:r>
              <a:rPr lang="en-IN" sz="1600" dirty="0">
                <a:solidFill>
                  <a:schemeClr val="accent2">
                    <a:lumMod val="50000"/>
                  </a:schemeClr>
                </a:solidFill>
                <a:latin typeface="Times New Roman" panose="02020603050405020304" pitchFamily="18" charset="0"/>
                <a:cs typeface="Times New Roman" panose="02020603050405020304" pitchFamily="18" charset="0"/>
              </a:rPr>
              <a:t> – 210543181052</a:t>
            </a:r>
          </a:p>
          <a:p>
            <a:pPr algn="l"/>
            <a:r>
              <a:rPr lang="en-IN" sz="1600" dirty="0" err="1">
                <a:solidFill>
                  <a:schemeClr val="accent2">
                    <a:lumMod val="50000"/>
                  </a:schemeClr>
                </a:solidFill>
                <a:latin typeface="Times New Roman" panose="02020603050405020304" pitchFamily="18" charset="0"/>
                <a:cs typeface="Times New Roman" panose="02020603050405020304" pitchFamily="18" charset="0"/>
              </a:rPr>
              <a:t>Shraddha</a:t>
            </a:r>
            <a:r>
              <a:rPr lang="en-IN" sz="1600" dirty="0">
                <a:solidFill>
                  <a:schemeClr val="accent2">
                    <a:lumMod val="50000"/>
                  </a:schemeClr>
                </a:solidFill>
                <a:latin typeface="Times New Roman" panose="02020603050405020304" pitchFamily="18" charset="0"/>
                <a:cs typeface="Times New Roman" panose="02020603050405020304" pitchFamily="18" charset="0"/>
              </a:rPr>
              <a:t> </a:t>
            </a:r>
            <a:r>
              <a:rPr lang="en-IN" sz="1600" dirty="0" err="1">
                <a:solidFill>
                  <a:schemeClr val="accent2">
                    <a:lumMod val="50000"/>
                  </a:schemeClr>
                </a:solidFill>
                <a:latin typeface="Times New Roman" panose="02020603050405020304" pitchFamily="18" charset="0"/>
                <a:cs typeface="Times New Roman" panose="02020603050405020304" pitchFamily="18" charset="0"/>
              </a:rPr>
              <a:t>Kadam</a:t>
            </a:r>
            <a:r>
              <a:rPr lang="en-IN" sz="1600" dirty="0">
                <a:solidFill>
                  <a:schemeClr val="accent2">
                    <a:lumMod val="50000"/>
                  </a:schemeClr>
                </a:solidFill>
                <a:latin typeface="Times New Roman" panose="02020603050405020304" pitchFamily="18" charset="0"/>
                <a:cs typeface="Times New Roman" panose="02020603050405020304" pitchFamily="18" charset="0"/>
              </a:rPr>
              <a:t> - 210543181103</a:t>
            </a:r>
          </a:p>
        </p:txBody>
      </p:sp>
      <p:pic>
        <p:nvPicPr>
          <p:cNvPr id="5" name="Picture 4">
            <a:extLst>
              <a:ext uri="{FF2B5EF4-FFF2-40B4-BE49-F238E27FC236}">
                <a16:creationId xmlns:a16="http://schemas.microsoft.com/office/drawing/2014/main" id="{3438B72A-F4FD-4201-9352-B6254642F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07995">
            <a:off x="85102" y="1898554"/>
            <a:ext cx="2901042" cy="20162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BF6AC2A5-413F-4470-85AA-39F10BB8ED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68" r="8927"/>
          <a:stretch/>
        </p:blipFill>
        <p:spPr>
          <a:xfrm rot="21245902">
            <a:off x="5891223" y="1925188"/>
            <a:ext cx="3067323" cy="2007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Arrow: Curved Down 7">
            <a:extLst>
              <a:ext uri="{FF2B5EF4-FFF2-40B4-BE49-F238E27FC236}">
                <a16:creationId xmlns:a16="http://schemas.microsoft.com/office/drawing/2014/main" id="{E36A1F9E-08CC-4B58-9881-3D945211433D}"/>
              </a:ext>
            </a:extLst>
          </p:cNvPr>
          <p:cNvSpPr/>
          <p:nvPr/>
        </p:nvSpPr>
        <p:spPr>
          <a:xfrm>
            <a:off x="1727684" y="334695"/>
            <a:ext cx="5688632" cy="158009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812254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598DBB28-C929-4F95-8F61-7405FA682D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60" y="889213"/>
            <a:ext cx="9139880" cy="4919999"/>
          </a:xfrm>
        </p:spPr>
      </p:pic>
    </p:spTree>
    <p:extLst>
      <p:ext uri="{BB962C8B-B14F-4D97-AF65-F5344CB8AC3E}">
        <p14:creationId xmlns:p14="http://schemas.microsoft.com/office/powerpoint/2010/main" val="116132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598DBB28-C929-4F95-8F61-7405FA682D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889213"/>
            <a:ext cx="9144000" cy="4919999"/>
          </a:xfrm>
        </p:spPr>
      </p:pic>
    </p:spTree>
    <p:extLst>
      <p:ext uri="{BB962C8B-B14F-4D97-AF65-F5344CB8AC3E}">
        <p14:creationId xmlns:p14="http://schemas.microsoft.com/office/powerpoint/2010/main" val="3388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598DBB28-C929-4F95-8F61-7405FA682D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890684"/>
            <a:ext cx="9144000" cy="4917056"/>
          </a:xfrm>
        </p:spPr>
      </p:pic>
    </p:spTree>
    <p:extLst>
      <p:ext uri="{BB962C8B-B14F-4D97-AF65-F5344CB8AC3E}">
        <p14:creationId xmlns:p14="http://schemas.microsoft.com/office/powerpoint/2010/main" val="2959947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598DBB28-C929-4F95-8F61-7405FA682D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907946"/>
            <a:ext cx="9144000" cy="4882532"/>
          </a:xfrm>
        </p:spPr>
      </p:pic>
    </p:spTree>
    <p:extLst>
      <p:ext uri="{BB962C8B-B14F-4D97-AF65-F5344CB8AC3E}">
        <p14:creationId xmlns:p14="http://schemas.microsoft.com/office/powerpoint/2010/main" val="245159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598DBB28-C929-4F95-8F61-7405FA682D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910174"/>
            <a:ext cx="9144000" cy="4878075"/>
          </a:xfrm>
        </p:spPr>
      </p:pic>
    </p:spTree>
    <p:extLst>
      <p:ext uri="{BB962C8B-B14F-4D97-AF65-F5344CB8AC3E}">
        <p14:creationId xmlns:p14="http://schemas.microsoft.com/office/powerpoint/2010/main" val="251908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598DBB28-C929-4F95-8F61-7405FA682D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0027" y="936421"/>
            <a:ext cx="8983945" cy="4825581"/>
          </a:xfrm>
        </p:spPr>
      </p:pic>
    </p:spTree>
    <p:extLst>
      <p:ext uri="{BB962C8B-B14F-4D97-AF65-F5344CB8AC3E}">
        <p14:creationId xmlns:p14="http://schemas.microsoft.com/office/powerpoint/2010/main" val="2062633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4704"/>
            <a:ext cx="8229600" cy="1080119"/>
          </a:xfrm>
        </p:spPr>
        <p:txBody>
          <a:bodyPr/>
          <a:lstStyle/>
          <a:p>
            <a:r>
              <a:rPr lang="en-US" sz="4000" u="sng" dirty="0"/>
              <a:t>Drawback</a:t>
            </a:r>
            <a:r>
              <a:rPr lang="en-US" sz="4000" dirty="0"/>
              <a:t> </a:t>
            </a:r>
            <a:r>
              <a:rPr lang="en-US" sz="4000" u="sng" dirty="0"/>
              <a:t>of</a:t>
            </a:r>
            <a:r>
              <a:rPr lang="en-US" sz="4000" dirty="0"/>
              <a:t> </a:t>
            </a:r>
            <a:r>
              <a:rPr lang="en-US" sz="4000" u="sng" dirty="0"/>
              <a:t>conventional</a:t>
            </a:r>
            <a:r>
              <a:rPr lang="en-US" sz="4000" dirty="0"/>
              <a:t> </a:t>
            </a:r>
            <a:r>
              <a:rPr lang="en-US" sz="4000" u="sng" dirty="0"/>
              <a:t>trading</a:t>
            </a:r>
            <a:endParaRPr lang="en-IN" sz="4000" u="sng" dirty="0"/>
          </a:p>
        </p:txBody>
      </p:sp>
      <p:sp>
        <p:nvSpPr>
          <p:cNvPr id="3" name="Content Placeholder 2"/>
          <p:cNvSpPr>
            <a:spLocks noGrp="1"/>
          </p:cNvSpPr>
          <p:nvPr>
            <p:ph idx="1"/>
          </p:nvPr>
        </p:nvSpPr>
        <p:spPr/>
        <p:txBody>
          <a:bodyPr/>
          <a:lstStyle/>
          <a:p>
            <a:r>
              <a:rPr lang="en-US" dirty="0">
                <a:solidFill>
                  <a:schemeClr val="accent1">
                    <a:lumMod val="50000"/>
                  </a:schemeClr>
                </a:solidFill>
                <a:latin typeface="Times New Roman" panose="02020603050405020304" pitchFamily="18" charset="0"/>
                <a:cs typeface="Times New Roman" panose="02020603050405020304" pitchFamily="18" charset="0"/>
              </a:rPr>
              <a:t>Farmer might not get the best market value for the goods.</a:t>
            </a:r>
          </a:p>
          <a:p>
            <a:r>
              <a:rPr lang="en-US" dirty="0">
                <a:solidFill>
                  <a:schemeClr val="accent1">
                    <a:lumMod val="50000"/>
                  </a:schemeClr>
                </a:solidFill>
                <a:latin typeface="Times New Roman" panose="02020603050405020304" pitchFamily="18" charset="0"/>
                <a:cs typeface="Times New Roman" panose="02020603050405020304" pitchFamily="18" charset="0"/>
              </a:rPr>
              <a:t>The trader is not able to explore various qualities of crops</a:t>
            </a:r>
            <a:r>
              <a:rPr lang="en-US" dirty="0">
                <a:latin typeface="Times New Roman" panose="02020603050405020304" pitchFamily="18" charset="0"/>
                <a:cs typeface="Times New Roman" panose="02020603050405020304" pitchFamily="18" charset="0"/>
              </a:rPr>
              <a:t>.</a:t>
            </a:r>
          </a:p>
          <a:p>
            <a:r>
              <a:rPr lang="en-US" dirty="0">
                <a:solidFill>
                  <a:schemeClr val="accent1">
                    <a:lumMod val="50000"/>
                  </a:schemeClr>
                </a:solidFill>
                <a:latin typeface="Times New Roman" panose="02020603050405020304" pitchFamily="18" charset="0"/>
                <a:cs typeface="Times New Roman" panose="02020603050405020304" pitchFamily="18" charset="0"/>
              </a:rPr>
              <a:t>Travel expenses are high to visit location physically.</a:t>
            </a:r>
          </a:p>
          <a:p>
            <a:r>
              <a:rPr lang="en-US" dirty="0">
                <a:solidFill>
                  <a:schemeClr val="accent1">
                    <a:lumMod val="50000"/>
                  </a:schemeClr>
                </a:solidFill>
                <a:latin typeface="Times New Roman" panose="02020603050405020304" pitchFamily="18" charset="0"/>
                <a:cs typeface="Times New Roman" panose="02020603050405020304" pitchFamily="18" charset="0"/>
              </a:rPr>
              <a:t>Chances of wastage of crop is more.</a:t>
            </a:r>
          </a:p>
          <a:p>
            <a:r>
              <a:rPr lang="en-US" dirty="0">
                <a:solidFill>
                  <a:schemeClr val="accent1">
                    <a:lumMod val="50000"/>
                  </a:schemeClr>
                </a:solidFill>
                <a:latin typeface="Times New Roman" panose="02020603050405020304" pitchFamily="18" charset="0"/>
                <a:cs typeface="Times New Roman" panose="02020603050405020304" pitchFamily="18" charset="0"/>
              </a:rPr>
              <a:t>Time taken to  carry out a deal is more.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0947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620688"/>
            <a:ext cx="8229600" cy="1152128"/>
          </a:xfrm>
        </p:spPr>
        <p:txBody>
          <a:bodyPr>
            <a:normAutofit/>
          </a:bodyPr>
          <a:lstStyle/>
          <a:p>
            <a:pPr algn="ctr"/>
            <a:r>
              <a:rPr lang="en-US" sz="4000" u="sng" dirty="0"/>
              <a:t>Advantages</a:t>
            </a:r>
            <a:r>
              <a:rPr lang="en-US" sz="4000" dirty="0"/>
              <a:t> </a:t>
            </a:r>
            <a:r>
              <a:rPr lang="en-US" sz="4000" u="sng" dirty="0"/>
              <a:t>of</a:t>
            </a:r>
            <a:r>
              <a:rPr lang="en-US" sz="4000" dirty="0"/>
              <a:t> </a:t>
            </a:r>
            <a:r>
              <a:rPr lang="en-US" sz="4000" u="sng" dirty="0"/>
              <a:t>E-</a:t>
            </a:r>
            <a:r>
              <a:rPr lang="en-US" sz="4000" u="sng" dirty="0" err="1"/>
              <a:t>Mandi</a:t>
            </a:r>
            <a:endParaRPr lang="en-IN" sz="4000" u="sng" dirty="0"/>
          </a:p>
        </p:txBody>
      </p:sp>
      <p:sp>
        <p:nvSpPr>
          <p:cNvPr id="3" name="Content Placeholder 2"/>
          <p:cNvSpPr>
            <a:spLocks noGrp="1"/>
          </p:cNvSpPr>
          <p:nvPr>
            <p:ph idx="1"/>
          </p:nvPr>
        </p:nvSpPr>
        <p:spPr/>
        <p:txBody>
          <a:bodyPr/>
          <a:lstStyle/>
          <a:p>
            <a:r>
              <a:rPr lang="en-US" dirty="0">
                <a:solidFill>
                  <a:schemeClr val="accent1">
                    <a:lumMod val="50000"/>
                  </a:schemeClr>
                </a:solidFill>
                <a:latin typeface="Times New Roman" panose="02020603050405020304" pitchFamily="18" charset="0"/>
                <a:cs typeface="Times New Roman" panose="02020603050405020304" pitchFamily="18" charset="0"/>
              </a:rPr>
              <a:t>Estimated cultivation time is provided.</a:t>
            </a:r>
          </a:p>
          <a:p>
            <a:r>
              <a:rPr lang="en-US" dirty="0">
                <a:solidFill>
                  <a:schemeClr val="accent1">
                    <a:lumMod val="50000"/>
                  </a:schemeClr>
                </a:solidFill>
                <a:latin typeface="Times New Roman" panose="02020603050405020304" pitchFamily="18" charset="0"/>
                <a:cs typeface="Times New Roman" panose="02020603050405020304" pitchFamily="18" charset="0"/>
              </a:rPr>
              <a:t>Time taken to carry out multiple deal is less.</a:t>
            </a:r>
          </a:p>
          <a:p>
            <a:r>
              <a:rPr lang="en-US" dirty="0">
                <a:solidFill>
                  <a:schemeClr val="accent1">
                    <a:lumMod val="50000"/>
                  </a:schemeClr>
                </a:solidFill>
                <a:latin typeface="Times New Roman" panose="02020603050405020304" pitchFamily="18" charset="0"/>
                <a:cs typeface="Times New Roman" panose="02020603050405020304" pitchFamily="18" charset="0"/>
              </a:rPr>
              <a:t>The farmers will get the desired market value for the goods.</a:t>
            </a:r>
          </a:p>
          <a:p>
            <a:r>
              <a:rPr lang="en-US" dirty="0">
                <a:solidFill>
                  <a:schemeClr val="accent1">
                    <a:lumMod val="50000"/>
                  </a:schemeClr>
                </a:solidFill>
                <a:latin typeface="Times New Roman" panose="02020603050405020304" pitchFamily="18" charset="0"/>
                <a:cs typeface="Times New Roman" panose="02020603050405020304" pitchFamily="18" charset="0"/>
              </a:rPr>
              <a:t>The traders will explore more qualities of the crops.</a:t>
            </a:r>
          </a:p>
          <a:p>
            <a:r>
              <a:rPr lang="en-US" dirty="0">
                <a:solidFill>
                  <a:schemeClr val="accent1">
                    <a:lumMod val="50000"/>
                  </a:schemeClr>
                </a:solidFill>
                <a:latin typeface="Times New Roman" panose="02020603050405020304" pitchFamily="18" charset="0"/>
                <a:cs typeface="Times New Roman" panose="02020603050405020304" pitchFamily="18" charset="0"/>
              </a:rPr>
              <a:t>The farmer can easily communicate with multiple bidders.</a:t>
            </a:r>
          </a:p>
          <a:p>
            <a:r>
              <a:rPr lang="en-US" dirty="0">
                <a:latin typeface="Times New Roman" panose="02020603050405020304" pitchFamily="18" charset="0"/>
                <a:cs typeface="Times New Roman" panose="02020603050405020304" pitchFamily="18" charset="0"/>
              </a:rPr>
              <a:t>No travel expense is required .</a:t>
            </a:r>
          </a:p>
          <a:p>
            <a:r>
              <a:rPr lang="en-US" dirty="0">
                <a:latin typeface="Times New Roman" panose="02020603050405020304" pitchFamily="18" charset="0"/>
                <a:cs typeface="Times New Roman" panose="02020603050405020304" pitchFamily="18" charset="0"/>
              </a:rPr>
              <a:t>Chances of crop wastage is less.</a:t>
            </a:r>
            <a:endParaRPr lang="en-US" dirty="0"/>
          </a:p>
          <a:p>
            <a:endParaRPr lang="en-US" dirty="0">
              <a:solidFill>
                <a:schemeClr val="accent1">
                  <a:lumMod val="50000"/>
                </a:schemeClr>
              </a:solidFill>
              <a:latin typeface="Times New Roman" panose="02020603050405020304" pitchFamily="18" charset="0"/>
              <a:cs typeface="Times New Roman" panose="02020603050405020304" pitchFamily="18" charset="0"/>
            </a:endParaRPr>
          </a:p>
          <a:p>
            <a:endParaRPr lang="en-US" dirty="0"/>
          </a:p>
          <a:p>
            <a:endParaRPr lang="en-US" dirty="0"/>
          </a:p>
          <a:p>
            <a:endParaRPr lang="en-IN" dirty="0"/>
          </a:p>
        </p:txBody>
      </p:sp>
    </p:spTree>
    <p:extLst>
      <p:ext uri="{BB962C8B-B14F-4D97-AF65-F5344CB8AC3E}">
        <p14:creationId xmlns:p14="http://schemas.microsoft.com/office/powerpoint/2010/main" val="2996223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u="sng" dirty="0"/>
              <a:t>Future</a:t>
            </a:r>
            <a:r>
              <a:rPr lang="en-IN" dirty="0"/>
              <a:t> </a:t>
            </a:r>
            <a:r>
              <a:rPr lang="en-IN" u="sng" dirty="0"/>
              <a:t>Scope</a:t>
            </a:r>
          </a:p>
        </p:txBody>
      </p:sp>
      <p:sp>
        <p:nvSpPr>
          <p:cNvPr id="3" name="Content Placeholder 2"/>
          <p:cNvSpPr>
            <a:spLocks noGrp="1"/>
          </p:cNvSpPr>
          <p:nvPr>
            <p:ph idx="1"/>
          </p:nvPr>
        </p:nvSpPr>
        <p:spPr>
          <a:xfrm>
            <a:off x="457200" y="1844824"/>
            <a:ext cx="8229600" cy="4525963"/>
          </a:xfrm>
        </p:spPr>
        <p:txBody>
          <a:bodyPr/>
          <a:lstStyle/>
          <a:p>
            <a:r>
              <a:rPr lang="en-US" dirty="0">
                <a:latin typeface="Times New Roman" panose="02020603050405020304" pitchFamily="18" charset="0"/>
                <a:cs typeface="Times New Roman" panose="02020603050405020304" pitchFamily="18" charset="0"/>
              </a:rPr>
              <a:t>Delivery options can be implemented to nearby locations.</a:t>
            </a:r>
          </a:p>
          <a:p>
            <a:r>
              <a:rPr lang="en-US" dirty="0">
                <a:latin typeface="Times New Roman" panose="02020603050405020304" pitchFamily="18" charset="0"/>
                <a:cs typeface="Times New Roman" panose="02020603050405020304" pitchFamily="18" charset="0"/>
              </a:rPr>
              <a:t>Chat box can be provided for interaction between farmers and traders.</a:t>
            </a:r>
          </a:p>
          <a:p>
            <a:r>
              <a:rPr lang="en-US" dirty="0">
                <a:latin typeface="Times New Roman" panose="02020603050405020304" pitchFamily="18" charset="0"/>
                <a:cs typeface="Times New Roman" panose="02020603050405020304" pitchFamily="18" charset="0"/>
              </a:rPr>
              <a:t>Additional features can be added by creating mobile application.</a:t>
            </a:r>
          </a:p>
          <a:p>
            <a:r>
              <a:rPr lang="en-US" dirty="0">
                <a:latin typeface="Times New Roman" panose="02020603050405020304" pitchFamily="18" charset="0"/>
                <a:cs typeface="Times New Roman" panose="02020603050405020304" pitchFamily="18" charset="0"/>
              </a:rPr>
              <a:t>Transport pooling can be provided along side so that overall cost reduces.</a:t>
            </a:r>
          </a:p>
          <a:p>
            <a:r>
              <a:rPr lang="en-US" dirty="0">
                <a:latin typeface="Times New Roman" panose="02020603050405020304" pitchFamily="18" charset="0"/>
                <a:cs typeface="Times New Roman" panose="02020603050405020304" pitchFamily="18" charset="0"/>
              </a:rPr>
              <a:t>Predictions of crop that can be cultivated in a certain region according to geographical conditions can be provided.</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132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B7632-0933-4283-BF17-CE9E116C45F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83E8AD1-15C6-4DC6-877B-9615FEB744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1823"/>
            <a:ext cx="9144000" cy="6514353"/>
          </a:xfrm>
        </p:spPr>
      </p:pic>
    </p:spTree>
    <p:extLst>
      <p:ext uri="{BB962C8B-B14F-4D97-AF65-F5344CB8AC3E}">
        <p14:creationId xmlns:p14="http://schemas.microsoft.com/office/powerpoint/2010/main" val="1661282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600" dirty="0">
                <a:latin typeface="Times New Roman" panose="02020603050405020304" pitchFamily="18" charset="0"/>
                <a:cs typeface="Times New Roman" panose="02020603050405020304" pitchFamily="18" charset="0"/>
              </a:rPr>
              <a:t>Content</a:t>
            </a:r>
          </a:p>
        </p:txBody>
      </p:sp>
      <p:sp>
        <p:nvSpPr>
          <p:cNvPr id="3" name="Content Placeholder 2"/>
          <p:cNvSpPr>
            <a:spLocks noGrp="1"/>
          </p:cNvSpPr>
          <p:nvPr>
            <p:ph idx="1"/>
          </p:nvPr>
        </p:nvSpPr>
        <p:spPr>
          <a:xfrm>
            <a:off x="457200" y="2060848"/>
            <a:ext cx="8229600" cy="4065315"/>
          </a:xfrm>
        </p:spPr>
        <p:txBody>
          <a:bodyPr/>
          <a:lstStyle/>
          <a:p>
            <a:r>
              <a:rPr lang="en-IN" dirty="0">
                <a:solidFill>
                  <a:schemeClr val="accent1">
                    <a:lumMod val="50000"/>
                  </a:schemeClr>
                </a:solidFill>
                <a:latin typeface="Times New Roman" panose="02020603050405020304" pitchFamily="18" charset="0"/>
                <a:cs typeface="Times New Roman" panose="02020603050405020304" pitchFamily="18" charset="0"/>
              </a:rPr>
              <a:t>Abstract</a:t>
            </a:r>
          </a:p>
          <a:p>
            <a:r>
              <a:rPr lang="en-IN" dirty="0">
                <a:solidFill>
                  <a:schemeClr val="accent1">
                    <a:lumMod val="50000"/>
                  </a:schemeClr>
                </a:solidFill>
                <a:latin typeface="Times New Roman" panose="02020603050405020304" pitchFamily="18" charset="0"/>
                <a:cs typeface="Times New Roman" panose="02020603050405020304" pitchFamily="18" charset="0"/>
              </a:rPr>
              <a:t>Objective</a:t>
            </a:r>
          </a:p>
          <a:p>
            <a:r>
              <a:rPr lang="en-IN" dirty="0">
                <a:solidFill>
                  <a:schemeClr val="accent1">
                    <a:lumMod val="50000"/>
                  </a:schemeClr>
                </a:solidFill>
                <a:latin typeface="Times New Roman" panose="02020603050405020304" pitchFamily="18" charset="0"/>
                <a:cs typeface="Times New Roman" panose="02020603050405020304" pitchFamily="18" charset="0"/>
              </a:rPr>
              <a:t>Technologies</a:t>
            </a:r>
          </a:p>
          <a:p>
            <a:r>
              <a:rPr lang="en-IN" dirty="0">
                <a:solidFill>
                  <a:schemeClr val="accent1">
                    <a:lumMod val="50000"/>
                  </a:schemeClr>
                </a:solidFill>
                <a:latin typeface="Times New Roman" panose="02020603050405020304" pitchFamily="18" charset="0"/>
                <a:cs typeface="Times New Roman" panose="02020603050405020304" pitchFamily="18" charset="0"/>
              </a:rPr>
              <a:t>Flowchart</a:t>
            </a:r>
          </a:p>
          <a:p>
            <a:r>
              <a:rPr lang="en-IN" dirty="0">
                <a:solidFill>
                  <a:schemeClr val="accent1">
                    <a:lumMod val="50000"/>
                  </a:schemeClr>
                </a:solidFill>
                <a:latin typeface="Times New Roman" panose="02020603050405020304" pitchFamily="18" charset="0"/>
                <a:cs typeface="Times New Roman" panose="02020603050405020304" pitchFamily="18" charset="0"/>
              </a:rPr>
              <a:t>Drawback of conventional trading</a:t>
            </a:r>
          </a:p>
          <a:p>
            <a:r>
              <a:rPr lang="en-IN" dirty="0">
                <a:solidFill>
                  <a:schemeClr val="accent1">
                    <a:lumMod val="50000"/>
                  </a:schemeClr>
                </a:solidFill>
                <a:latin typeface="Times New Roman" panose="02020603050405020304" pitchFamily="18" charset="0"/>
                <a:cs typeface="Times New Roman" panose="02020603050405020304" pitchFamily="18" charset="0"/>
              </a:rPr>
              <a:t>Advantages </a:t>
            </a:r>
          </a:p>
          <a:p>
            <a:r>
              <a:rPr lang="en-IN" dirty="0">
                <a:solidFill>
                  <a:schemeClr val="accent1">
                    <a:lumMod val="50000"/>
                  </a:schemeClr>
                </a:solidFill>
                <a:latin typeface="Times New Roman" panose="02020603050405020304" pitchFamily="18" charset="0"/>
                <a:cs typeface="Times New Roman" panose="02020603050405020304" pitchFamily="18" charset="0"/>
              </a:rPr>
              <a:t>Future Scope</a:t>
            </a:r>
          </a:p>
          <a:p>
            <a:endParaRPr lang="en-IN" dirty="0"/>
          </a:p>
        </p:txBody>
      </p:sp>
    </p:spTree>
    <p:extLst>
      <p:ext uri="{BB962C8B-B14F-4D97-AF65-F5344CB8AC3E}">
        <p14:creationId xmlns:p14="http://schemas.microsoft.com/office/powerpoint/2010/main" val="2117644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u="sng" dirty="0">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a:xfrm>
            <a:off x="457200" y="2060849"/>
            <a:ext cx="6923112" cy="3096344"/>
          </a:xfrm>
        </p:spPr>
        <p:txBody>
          <a:bodyPr/>
          <a:lstStyle/>
          <a:p>
            <a:pPr marL="0" indent="0" algn="just">
              <a:buNone/>
            </a:pPr>
            <a:r>
              <a:rPr lang="en-US" dirty="0">
                <a:solidFill>
                  <a:schemeClr val="accent2">
                    <a:lumMod val="50000"/>
                  </a:schemeClr>
                </a:solidFill>
                <a:latin typeface="Times New Roman" panose="02020603050405020304" pitchFamily="18" charset="0"/>
                <a:cs typeface="Times New Roman" panose="02020603050405020304" pitchFamily="18" charset="0"/>
              </a:rPr>
              <a:t>E-</a:t>
            </a:r>
            <a:r>
              <a:rPr lang="en-US" dirty="0" err="1">
                <a:solidFill>
                  <a:schemeClr val="accent2">
                    <a:lumMod val="50000"/>
                  </a:schemeClr>
                </a:solidFill>
                <a:latin typeface="Times New Roman" panose="02020603050405020304" pitchFamily="18" charset="0"/>
                <a:cs typeface="Times New Roman" panose="02020603050405020304" pitchFamily="18" charset="0"/>
              </a:rPr>
              <a:t>Mandi</a:t>
            </a:r>
            <a:r>
              <a:rPr lang="en-US" dirty="0">
                <a:solidFill>
                  <a:schemeClr val="accent2">
                    <a:lumMod val="50000"/>
                  </a:schemeClr>
                </a:solidFill>
                <a:latin typeface="Times New Roman" panose="02020603050405020304" pitchFamily="18" charset="0"/>
                <a:cs typeface="Times New Roman" panose="02020603050405020304" pitchFamily="18" charset="0"/>
              </a:rPr>
              <a:t> is the most effective use of the World Wide Web for raw food industry. The primary goal of E-</a:t>
            </a:r>
            <a:r>
              <a:rPr lang="en-US" dirty="0" err="1">
                <a:solidFill>
                  <a:schemeClr val="accent2">
                    <a:lumMod val="50000"/>
                  </a:schemeClr>
                </a:solidFill>
                <a:latin typeface="Times New Roman" panose="02020603050405020304" pitchFamily="18" charset="0"/>
                <a:cs typeface="Times New Roman" panose="02020603050405020304" pitchFamily="18" charset="0"/>
              </a:rPr>
              <a:t>Mandi</a:t>
            </a:r>
            <a:r>
              <a:rPr lang="en-US" dirty="0">
                <a:solidFill>
                  <a:schemeClr val="accent2">
                    <a:lumMod val="50000"/>
                  </a:schemeClr>
                </a:solidFill>
                <a:latin typeface="Times New Roman" panose="02020603050405020304" pitchFamily="18" charset="0"/>
                <a:cs typeface="Times New Roman" panose="02020603050405020304" pitchFamily="18" charset="0"/>
              </a:rPr>
              <a:t> site is to make </a:t>
            </a:r>
            <a:r>
              <a:rPr lang="en-US" dirty="0" err="1">
                <a:solidFill>
                  <a:schemeClr val="accent2">
                    <a:lumMod val="50000"/>
                  </a:schemeClr>
                </a:solidFill>
                <a:latin typeface="Times New Roman" panose="02020603050405020304" pitchFamily="18" charset="0"/>
                <a:cs typeface="Times New Roman" panose="02020603050405020304" pitchFamily="18" charset="0"/>
              </a:rPr>
              <a:t>Mandi</a:t>
            </a:r>
            <a:r>
              <a:rPr lang="en-US" dirty="0">
                <a:solidFill>
                  <a:schemeClr val="accent2">
                    <a:lumMod val="50000"/>
                  </a:schemeClr>
                </a:solidFill>
                <a:latin typeface="Times New Roman" panose="02020603050405020304" pitchFamily="18" charset="0"/>
                <a:cs typeface="Times New Roman" panose="02020603050405020304" pitchFamily="18" charset="0"/>
              </a:rPr>
              <a:t> online to reduce time and increase productivity of both farmer as well as buyer. Providing an online approach towards trading of vegetables not only reduces time but also increases the efficiency of the trading process as well as keeps transparency throughout the process. E-</a:t>
            </a:r>
            <a:r>
              <a:rPr lang="en-US" dirty="0" err="1">
                <a:solidFill>
                  <a:schemeClr val="accent2">
                    <a:lumMod val="50000"/>
                  </a:schemeClr>
                </a:solidFill>
                <a:latin typeface="Times New Roman" panose="02020603050405020304" pitchFamily="18" charset="0"/>
                <a:cs typeface="Times New Roman" panose="02020603050405020304" pitchFamily="18" charset="0"/>
              </a:rPr>
              <a:t>Mandi</a:t>
            </a:r>
            <a:r>
              <a:rPr lang="en-US" dirty="0">
                <a:solidFill>
                  <a:schemeClr val="accent2">
                    <a:lumMod val="50000"/>
                  </a:schemeClr>
                </a:solidFill>
                <a:latin typeface="Times New Roman" panose="02020603050405020304" pitchFamily="18" charset="0"/>
                <a:cs typeface="Times New Roman" panose="02020603050405020304" pitchFamily="18" charset="0"/>
              </a:rPr>
              <a:t> makes use of latest technologies to build interactive interface between farmers and traders</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8537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97" y="476672"/>
            <a:ext cx="8229600" cy="1123528"/>
          </a:xfrm>
        </p:spPr>
        <p:txBody>
          <a:bodyPr>
            <a:normAutofit fontScale="90000"/>
          </a:bodyPr>
          <a:lstStyle/>
          <a:p>
            <a:pPr algn="ctr"/>
            <a:br>
              <a:rPr lang="en-IN" dirty="0"/>
            </a:br>
            <a:r>
              <a:rPr lang="en-IN" sz="4000" u="sng" dirty="0"/>
              <a:t>Objective</a:t>
            </a:r>
            <a:r>
              <a:rPr lang="en-IN" dirty="0"/>
              <a:t> </a:t>
            </a:r>
          </a:p>
        </p:txBody>
      </p:sp>
      <p:sp>
        <p:nvSpPr>
          <p:cNvPr id="3" name="Content Placeholder 2"/>
          <p:cNvSpPr>
            <a:spLocks noGrp="1"/>
          </p:cNvSpPr>
          <p:nvPr>
            <p:ph idx="1"/>
          </p:nvPr>
        </p:nvSpPr>
        <p:spPr>
          <a:xfrm>
            <a:off x="489102" y="1600200"/>
            <a:ext cx="6891209" cy="3880773"/>
          </a:xfrm>
        </p:spPr>
        <p:txBody>
          <a:bodyPr/>
          <a:lstStyle/>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solidFill>
                  <a:schemeClr val="accent2">
                    <a:lumMod val="50000"/>
                  </a:schemeClr>
                </a:solidFill>
                <a:latin typeface="Times New Roman" panose="02020603050405020304" pitchFamily="18" charset="0"/>
                <a:cs typeface="Times New Roman" panose="02020603050405020304" pitchFamily="18" charset="0"/>
              </a:rPr>
              <a:t>To provide software environment for farmers to gain maximum profit.</a:t>
            </a:r>
          </a:p>
          <a:p>
            <a:r>
              <a:rPr lang="en-IN" dirty="0">
                <a:solidFill>
                  <a:schemeClr val="accent2">
                    <a:lumMod val="50000"/>
                  </a:schemeClr>
                </a:solidFill>
                <a:latin typeface="Times New Roman" panose="02020603050405020304" pitchFamily="18" charset="0"/>
                <a:cs typeface="Times New Roman" panose="02020603050405020304" pitchFamily="18" charset="0"/>
              </a:rPr>
              <a:t>To provide a buyer better choice for his investment.</a:t>
            </a:r>
          </a:p>
          <a:p>
            <a:r>
              <a:rPr lang="en-IN" dirty="0">
                <a:solidFill>
                  <a:schemeClr val="accent2">
                    <a:lumMod val="50000"/>
                  </a:schemeClr>
                </a:solidFill>
                <a:latin typeface="Times New Roman" panose="02020603050405020304" pitchFamily="18" charset="0"/>
                <a:cs typeface="Times New Roman" panose="02020603050405020304" pitchFamily="18" charset="0"/>
              </a:rPr>
              <a:t>To provide crops in estimated time.</a:t>
            </a:r>
          </a:p>
          <a:p>
            <a:r>
              <a:rPr lang="en-IN" dirty="0">
                <a:solidFill>
                  <a:schemeClr val="accent2">
                    <a:lumMod val="50000"/>
                  </a:schemeClr>
                </a:solidFill>
                <a:latin typeface="Times New Roman" panose="02020603050405020304" pitchFamily="18" charset="0"/>
                <a:cs typeface="Times New Roman" panose="02020603050405020304" pitchFamily="18" charset="0"/>
              </a:rPr>
              <a:t>To provide direct communication between farmer and buyer i.e. no need of middle person.</a:t>
            </a:r>
          </a:p>
          <a:p>
            <a:r>
              <a:rPr lang="en-IN" dirty="0">
                <a:solidFill>
                  <a:schemeClr val="accent2">
                    <a:lumMod val="50000"/>
                  </a:schemeClr>
                </a:solidFill>
                <a:latin typeface="Times New Roman" panose="02020603050405020304" pitchFamily="18" charset="0"/>
                <a:cs typeface="Times New Roman" panose="02020603050405020304" pitchFamily="18" charset="0"/>
              </a:rPr>
              <a:t>To provide transparency throughout the process.</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8338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210" y="332656"/>
            <a:ext cx="8229600" cy="1600200"/>
          </a:xfrm>
        </p:spPr>
        <p:txBody>
          <a:bodyPr>
            <a:normAutofit/>
          </a:bodyPr>
          <a:lstStyle/>
          <a:p>
            <a:pPr algn="ctr"/>
            <a:r>
              <a:rPr lang="en-US" u="sng" dirty="0"/>
              <a:t>Technologies</a:t>
            </a:r>
            <a:endParaRPr lang="en-IN" u="sn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13616932"/>
              </p:ext>
            </p:extLst>
          </p:nvPr>
        </p:nvGraphicFramePr>
        <p:xfrm>
          <a:off x="874257" y="1052736"/>
          <a:ext cx="7586175" cy="1031646"/>
        </p:xfrm>
        <a:graphic>
          <a:graphicData uri="http://schemas.openxmlformats.org/drawingml/2006/table">
            <a:tbl>
              <a:tblPr firstRow="1" bandRow="1">
                <a:tableStyleId>{69CF1AB2-1976-4502-BF36-3FF5EA218861}</a:tableStyleId>
              </a:tblPr>
              <a:tblGrid>
                <a:gridCol w="2528725">
                  <a:extLst>
                    <a:ext uri="{9D8B030D-6E8A-4147-A177-3AD203B41FA5}">
                      <a16:colId xmlns:a16="http://schemas.microsoft.com/office/drawing/2014/main" val="20000"/>
                    </a:ext>
                  </a:extLst>
                </a:gridCol>
                <a:gridCol w="2528725">
                  <a:extLst>
                    <a:ext uri="{9D8B030D-6E8A-4147-A177-3AD203B41FA5}">
                      <a16:colId xmlns:a16="http://schemas.microsoft.com/office/drawing/2014/main" val="20001"/>
                    </a:ext>
                  </a:extLst>
                </a:gridCol>
                <a:gridCol w="2528725">
                  <a:extLst>
                    <a:ext uri="{9D8B030D-6E8A-4147-A177-3AD203B41FA5}">
                      <a16:colId xmlns:a16="http://schemas.microsoft.com/office/drawing/2014/main" val="20002"/>
                    </a:ext>
                  </a:extLst>
                </a:gridCol>
              </a:tblGrid>
              <a:tr h="39156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1">
                              <a:lumMod val="50000"/>
                            </a:schemeClr>
                          </a:solidFill>
                        </a:rPr>
                        <a:t>Front-End</a:t>
                      </a:r>
                      <a:endParaRPr lang="en-IN" dirty="0">
                        <a:solidFill>
                          <a:schemeClr val="accent1">
                            <a:lumMod val="50000"/>
                          </a:schemeClr>
                        </a:solidFill>
                      </a:endParaRPr>
                    </a:p>
                  </a:txBody>
                  <a:tcPr/>
                </a:tc>
                <a:tc>
                  <a:txBody>
                    <a:bodyPr/>
                    <a:lstStyle/>
                    <a:p>
                      <a:r>
                        <a:rPr lang="en-US" dirty="0">
                          <a:solidFill>
                            <a:schemeClr val="accent1">
                              <a:lumMod val="50000"/>
                            </a:schemeClr>
                          </a:solidFill>
                        </a:rPr>
                        <a:t>Back-End</a:t>
                      </a:r>
                      <a:endParaRPr lang="en-IN" dirty="0">
                        <a:solidFill>
                          <a:schemeClr val="accent1">
                            <a:lumMod val="50000"/>
                          </a:schemeClr>
                        </a:solidFill>
                      </a:endParaRPr>
                    </a:p>
                  </a:txBody>
                  <a:tcPr/>
                </a:tc>
                <a:tc>
                  <a:txBody>
                    <a:bodyPr/>
                    <a:lstStyle/>
                    <a:p>
                      <a:r>
                        <a:rPr lang="en-US" dirty="0">
                          <a:solidFill>
                            <a:schemeClr val="accent1">
                              <a:lumMod val="50000"/>
                            </a:schemeClr>
                          </a:solidFill>
                        </a:rPr>
                        <a:t>Database</a:t>
                      </a:r>
                      <a:endParaRPr lang="en-IN" dirty="0">
                        <a:solidFill>
                          <a:schemeClr val="accent1">
                            <a:lumMod val="50000"/>
                          </a:schemeClr>
                        </a:solidFill>
                      </a:endParaRPr>
                    </a:p>
                  </a:txBody>
                  <a:tcPr/>
                </a:tc>
                <a:extLst>
                  <a:ext uri="{0D108BD9-81ED-4DB2-BD59-A6C34878D82A}">
                    <a16:rowId xmlns:a16="http://schemas.microsoft.com/office/drawing/2014/main" val="10000"/>
                  </a:ext>
                </a:extLst>
              </a:tr>
              <a:tr h="615876">
                <a:tc>
                  <a:txBody>
                    <a:bodyPr/>
                    <a:lstStyle/>
                    <a:p>
                      <a:r>
                        <a:rPr lang="en-US" dirty="0">
                          <a:solidFill>
                            <a:schemeClr val="accent2">
                              <a:lumMod val="50000"/>
                            </a:schemeClr>
                          </a:solidFill>
                        </a:rPr>
                        <a:t>React JS</a:t>
                      </a:r>
                      <a:endParaRPr lang="en-IN" dirty="0">
                        <a:solidFill>
                          <a:schemeClr val="accent2">
                            <a:lumMod val="50000"/>
                          </a:schemeClr>
                        </a:solidFill>
                      </a:endParaRPr>
                    </a:p>
                  </a:txBody>
                  <a:tcPr/>
                </a:tc>
                <a:tc>
                  <a:txBody>
                    <a:bodyPr/>
                    <a:lstStyle/>
                    <a:p>
                      <a:r>
                        <a:rPr lang="en-US" dirty="0">
                          <a:solidFill>
                            <a:schemeClr val="accent1">
                              <a:lumMod val="50000"/>
                            </a:schemeClr>
                          </a:solidFill>
                        </a:rPr>
                        <a:t>Spring Boot, JSON Web Token</a:t>
                      </a:r>
                      <a:endParaRPr lang="en-IN" dirty="0">
                        <a:solidFill>
                          <a:schemeClr val="accent1">
                            <a:lumMod val="50000"/>
                          </a:schemeClr>
                        </a:solidFill>
                      </a:endParaRPr>
                    </a:p>
                  </a:txBody>
                  <a:tcPr/>
                </a:tc>
                <a:tc>
                  <a:txBody>
                    <a:bodyPr/>
                    <a:lstStyle/>
                    <a:p>
                      <a:r>
                        <a:rPr lang="en-US" dirty="0">
                          <a:solidFill>
                            <a:schemeClr val="accent1">
                              <a:lumMod val="50000"/>
                            </a:schemeClr>
                          </a:solidFill>
                        </a:rPr>
                        <a:t>MySQL</a:t>
                      </a:r>
                      <a:endParaRPr lang="en-IN" dirty="0">
                        <a:solidFill>
                          <a:schemeClr val="accent1">
                            <a:lumMod val="50000"/>
                          </a:schemeClr>
                        </a:solidFill>
                      </a:endParaRPr>
                    </a:p>
                  </a:txBody>
                  <a:tcPr/>
                </a:tc>
                <a:extLst>
                  <a:ext uri="{0D108BD9-81ED-4DB2-BD59-A6C34878D82A}">
                    <a16:rowId xmlns:a16="http://schemas.microsoft.com/office/drawing/2014/main" val="10001"/>
                  </a:ext>
                </a:extLst>
              </a:tr>
            </a:tbl>
          </a:graphicData>
        </a:graphic>
      </p:graphicFrame>
      <p:sp>
        <p:nvSpPr>
          <p:cNvPr id="6" name="TextBox 5"/>
          <p:cNvSpPr txBox="1"/>
          <p:nvPr/>
        </p:nvSpPr>
        <p:spPr>
          <a:xfrm>
            <a:off x="683568" y="2276872"/>
            <a:ext cx="7776864" cy="3724096"/>
          </a:xfrm>
          <a:prstGeom prst="rect">
            <a:avLst/>
          </a:prstGeom>
          <a:noFill/>
        </p:spPr>
        <p:txBody>
          <a:bodyPr wrap="square" rtlCol="0">
            <a:spAutoFit/>
          </a:bodyPr>
          <a:lstStyle/>
          <a:p>
            <a:pPr algn="just"/>
            <a:r>
              <a:rPr lang="en-US" sz="1600" b="1" dirty="0">
                <a:solidFill>
                  <a:schemeClr val="accent1">
                    <a:lumMod val="50000"/>
                  </a:schemeClr>
                </a:solidFill>
                <a:latin typeface="Times New Roman" panose="02020603050405020304" pitchFamily="18" charset="0"/>
                <a:cs typeface="Times New Roman" panose="02020603050405020304" pitchFamily="18" charset="0"/>
              </a:rPr>
              <a:t>React JS </a:t>
            </a:r>
            <a:r>
              <a:rPr lang="en-US" dirty="0">
                <a:solidFill>
                  <a:schemeClr val="accent1">
                    <a:lumMod val="50000"/>
                  </a:schemeClr>
                </a:solidFill>
                <a:latin typeface="Times New Roman" panose="02020603050405020304" pitchFamily="18" charset="0"/>
                <a:cs typeface="Times New Roman" panose="02020603050405020304" pitchFamily="18" charset="0"/>
              </a:rPr>
              <a:t>- </a:t>
            </a:r>
            <a:r>
              <a:rPr lang="en-US" sz="1600" dirty="0">
                <a:solidFill>
                  <a:schemeClr val="accent1">
                    <a:lumMod val="50000"/>
                  </a:schemeClr>
                </a:solidFill>
                <a:latin typeface="Times New Roman" panose="02020603050405020304" pitchFamily="18" charset="0"/>
                <a:cs typeface="Times New Roman" panose="02020603050405020304" pitchFamily="18" charset="0"/>
              </a:rPr>
              <a:t>React is a declarative, efficient, and flexible JavaScript library for building user interfaces. It lets you compose complex UIs from small and isolated pieces of code called “components”.</a:t>
            </a:r>
          </a:p>
          <a:p>
            <a:pPr algn="just"/>
            <a:endParaRPr lang="en-US" dirty="0">
              <a:solidFill>
                <a:schemeClr val="accent1">
                  <a:lumMod val="50000"/>
                </a:schemeClr>
              </a:solidFill>
              <a:latin typeface="Times New Roman" panose="02020603050405020304" pitchFamily="18" charset="0"/>
              <a:cs typeface="Times New Roman" panose="02020603050405020304" pitchFamily="18" charset="0"/>
            </a:endParaRPr>
          </a:p>
          <a:p>
            <a:pPr algn="just"/>
            <a:r>
              <a:rPr lang="en-US" sz="1600" b="1" dirty="0">
                <a:solidFill>
                  <a:schemeClr val="accent1">
                    <a:lumMod val="50000"/>
                  </a:schemeClr>
                </a:solidFill>
                <a:latin typeface="Times New Roman" panose="02020603050405020304" pitchFamily="18" charset="0"/>
                <a:cs typeface="Times New Roman" panose="02020603050405020304" pitchFamily="18" charset="0"/>
              </a:rPr>
              <a:t>Spring Boot </a:t>
            </a:r>
            <a:r>
              <a:rPr lang="en-US" sz="1600" dirty="0">
                <a:solidFill>
                  <a:schemeClr val="accent1">
                    <a:lumMod val="50000"/>
                  </a:schemeClr>
                </a:solidFill>
                <a:latin typeface="Times New Roman" panose="02020603050405020304" pitchFamily="18" charset="0"/>
                <a:cs typeface="Times New Roman" panose="02020603050405020304" pitchFamily="18" charset="0"/>
              </a:rPr>
              <a:t>- Spring Boot (Spring Boot) is a tool that makes developing web application and micro services with Spring Framework faster and easier. The ability to create standalone applications.</a:t>
            </a:r>
          </a:p>
          <a:p>
            <a:pPr algn="just"/>
            <a:endParaRPr lang="en-US" sz="1600" dirty="0">
              <a:solidFill>
                <a:schemeClr val="accent1">
                  <a:lumMod val="50000"/>
                </a:schemeClr>
              </a:solidFill>
              <a:latin typeface="Times New Roman" panose="02020603050405020304" pitchFamily="18" charset="0"/>
              <a:cs typeface="Times New Roman" panose="02020603050405020304" pitchFamily="18" charset="0"/>
            </a:endParaRPr>
          </a:p>
          <a:p>
            <a:pPr algn="just"/>
            <a:r>
              <a:rPr lang="en-IN" sz="1600" b="1" dirty="0">
                <a:solidFill>
                  <a:schemeClr val="accent1">
                    <a:lumMod val="50000"/>
                  </a:schemeClr>
                </a:solidFill>
              </a:rPr>
              <a:t>JWT (JSON Web Token) - </a:t>
            </a:r>
            <a:r>
              <a:rPr lang="en-IN" sz="1600" dirty="0">
                <a:solidFill>
                  <a:schemeClr val="accent2">
                    <a:lumMod val="50000"/>
                  </a:schemeClr>
                </a:solidFill>
                <a:latin typeface="Times New Roman" panose="02020603050405020304" pitchFamily="18" charset="0"/>
                <a:cs typeface="Times New Roman" panose="02020603050405020304" pitchFamily="18" charset="0"/>
              </a:rPr>
              <a:t>JSON Web Token, is an open standard used to share security information between two parties a client and a server. Each JWT contains encoded JSON objects, including a set of claims</a:t>
            </a:r>
            <a:r>
              <a:rPr lang="en-IN" sz="1600" dirty="0">
                <a:solidFill>
                  <a:schemeClr val="accent2">
                    <a:lumMod val="50000"/>
                  </a:schemeClr>
                </a:solidFill>
              </a:rPr>
              <a:t>. </a:t>
            </a:r>
            <a:endParaRPr lang="en-US" sz="1600" dirty="0">
              <a:solidFill>
                <a:schemeClr val="accent2">
                  <a:lumMod val="50000"/>
                </a:schemeClr>
              </a:solidFill>
              <a:latin typeface="Times New Roman" panose="02020603050405020304" pitchFamily="18" charset="0"/>
              <a:cs typeface="Times New Roman" panose="02020603050405020304" pitchFamily="18" charset="0"/>
            </a:endParaRPr>
          </a:p>
          <a:p>
            <a:pPr algn="just"/>
            <a:endParaRPr lang="en-US" dirty="0">
              <a:solidFill>
                <a:schemeClr val="accent1">
                  <a:lumMod val="50000"/>
                </a:schemeClr>
              </a:solidFill>
              <a:latin typeface="Times New Roman" panose="02020603050405020304" pitchFamily="18" charset="0"/>
              <a:cs typeface="Times New Roman" panose="02020603050405020304" pitchFamily="18" charset="0"/>
            </a:endParaRPr>
          </a:p>
          <a:p>
            <a:pPr algn="just"/>
            <a:r>
              <a:rPr lang="en-US" sz="1600" b="1" dirty="0">
                <a:solidFill>
                  <a:schemeClr val="accent1">
                    <a:lumMod val="50000"/>
                  </a:schemeClr>
                </a:solidFill>
                <a:latin typeface="Times New Roman" panose="02020603050405020304" pitchFamily="18" charset="0"/>
                <a:cs typeface="Times New Roman" panose="02020603050405020304" pitchFamily="18" charset="0"/>
              </a:rPr>
              <a:t>MySQL</a:t>
            </a:r>
            <a:r>
              <a:rPr lang="en-US" sz="1600" dirty="0">
                <a:solidFill>
                  <a:schemeClr val="accent1">
                    <a:lumMod val="50000"/>
                  </a:schemeClr>
                </a:solidFill>
                <a:latin typeface="Times New Roman" panose="02020603050405020304" pitchFamily="18" charset="0"/>
                <a:cs typeface="Times New Roman" panose="02020603050405020304" pitchFamily="18" charset="0"/>
              </a:rPr>
              <a:t> - MySQL is an Oracle-backed open source relational database </a:t>
            </a:r>
          </a:p>
          <a:p>
            <a:pPr algn="just"/>
            <a:r>
              <a:rPr lang="en-US" sz="1600" dirty="0">
                <a:solidFill>
                  <a:schemeClr val="accent1">
                    <a:lumMod val="50000"/>
                  </a:schemeClr>
                </a:solidFill>
                <a:latin typeface="Times New Roman" panose="02020603050405020304" pitchFamily="18" charset="0"/>
                <a:cs typeface="Times New Roman" panose="02020603050405020304" pitchFamily="18" charset="0"/>
              </a:rPr>
              <a:t>management system (RDBMS) based on Structured Query Language (SQL).</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8785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764704"/>
            <a:ext cx="8229600" cy="1728192"/>
          </a:xfrm>
        </p:spPr>
        <p:txBody>
          <a:bodyPr>
            <a:normAutofit/>
          </a:bodyPr>
          <a:lstStyle/>
          <a:p>
            <a:pPr algn="ctr"/>
            <a:br>
              <a:rPr lang="en-IN" dirty="0">
                <a:latin typeface="Times New Roman" panose="02020603050405020304" pitchFamily="18" charset="0"/>
                <a:cs typeface="Times New Roman" panose="02020603050405020304" pitchFamily="18" charset="0"/>
              </a:rPr>
            </a:br>
            <a:r>
              <a:rPr lang="en-IN" sz="3600" dirty="0">
                <a:latin typeface="Times New Roman" panose="02020603050405020304" pitchFamily="18" charset="0"/>
                <a:cs typeface="Times New Roman" panose="02020603050405020304" pitchFamily="18" charset="0"/>
              </a:rPr>
              <a:t>Farmer Panel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69225831"/>
              </p:ext>
            </p:extLst>
          </p:nvPr>
        </p:nvGraphicFramePr>
        <p:xfrm>
          <a:off x="539552" y="1484784"/>
          <a:ext cx="8229600" cy="4625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33164" y="3933056"/>
            <a:ext cx="2386608" cy="1477328"/>
          </a:xfrm>
          <a:prstGeom prst="rect">
            <a:avLst/>
          </a:prstGeom>
          <a:noFill/>
        </p:spPr>
        <p:txBody>
          <a:bodyPr wrap="square" rtlCol="0">
            <a:spAutoFit/>
          </a:bodyPr>
          <a:lstStyle/>
          <a:p>
            <a:pPr lvl="1" algn="just"/>
            <a:r>
              <a:rPr lang="en-US" dirty="0">
                <a:solidFill>
                  <a:schemeClr val="accent1">
                    <a:lumMod val="50000"/>
                  </a:schemeClr>
                </a:solidFill>
                <a:latin typeface="Times New Roman" panose="02020603050405020304" pitchFamily="18" charset="0"/>
                <a:cs typeface="Times New Roman" panose="02020603050405020304" pitchFamily="18" charset="0"/>
              </a:rPr>
              <a:t>Farmer will login to the portal or will have to register if he is not a registered user.</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2789802" y="3926378"/>
            <a:ext cx="2736304" cy="1477328"/>
          </a:xfrm>
          <a:prstGeom prst="rect">
            <a:avLst/>
          </a:prstGeom>
          <a:noFill/>
        </p:spPr>
        <p:txBody>
          <a:bodyPr wrap="square" rtlCol="0">
            <a:spAutoFit/>
          </a:bodyPr>
          <a:lstStyle/>
          <a:p>
            <a:pPr marL="0" lvl="1" algn="just"/>
            <a:r>
              <a:rPr lang="en-US" dirty="0">
                <a:solidFill>
                  <a:schemeClr val="accent1">
                    <a:lumMod val="50000"/>
                  </a:schemeClr>
                </a:solidFill>
                <a:latin typeface="Times New Roman" panose="02020603050405020304" pitchFamily="18" charset="0"/>
                <a:cs typeface="Times New Roman" panose="02020603050405020304" pitchFamily="18" charset="0"/>
              </a:rPr>
              <a:t>After registration Farmer will login and farmer can add new crop and its details</a:t>
            </a:r>
            <a:r>
              <a:rPr lang="en-US" sz="1600" dirty="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a:p>
            <a:endParaRPr lang="en-IN" dirty="0"/>
          </a:p>
        </p:txBody>
      </p:sp>
      <p:sp>
        <p:nvSpPr>
          <p:cNvPr id="8" name="TextBox 7"/>
          <p:cNvSpPr txBox="1"/>
          <p:nvPr/>
        </p:nvSpPr>
        <p:spPr>
          <a:xfrm>
            <a:off x="5817804" y="3917177"/>
            <a:ext cx="2448272" cy="1200329"/>
          </a:xfrm>
          <a:prstGeom prst="rect">
            <a:avLst/>
          </a:prstGeom>
          <a:noFill/>
        </p:spPr>
        <p:txBody>
          <a:bodyPr wrap="square" rtlCol="0">
            <a:spAutoFit/>
          </a:bodyPr>
          <a:lstStyle/>
          <a:p>
            <a:pPr algn="just"/>
            <a:r>
              <a:rPr lang="en-IN" dirty="0">
                <a:solidFill>
                  <a:schemeClr val="accent1">
                    <a:lumMod val="50000"/>
                  </a:schemeClr>
                </a:solidFill>
                <a:latin typeface="Times New Roman" panose="02020603050405020304" pitchFamily="18" charset="0"/>
                <a:cs typeface="Times New Roman" panose="02020603050405020304" pitchFamily="18" charset="0"/>
              </a:rPr>
              <a:t>Farmer will set the least bid amount . And select bid and bidder. Sell their goods to that trader.</a:t>
            </a:r>
          </a:p>
        </p:txBody>
      </p:sp>
    </p:spTree>
    <p:extLst>
      <p:ext uri="{BB962C8B-B14F-4D97-AF65-F5344CB8AC3E}">
        <p14:creationId xmlns:p14="http://schemas.microsoft.com/office/powerpoint/2010/main" val="3639403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019200"/>
          </a:xfrm>
        </p:spPr>
        <p:txBody>
          <a:bodyPr/>
          <a:lstStyle/>
          <a:p>
            <a:pPr algn="ctr"/>
            <a:r>
              <a:rPr lang="en-IN" sz="3600" dirty="0">
                <a:latin typeface="Times New Roman" panose="02020603050405020304" pitchFamily="18" charset="0"/>
                <a:cs typeface="Times New Roman" panose="02020603050405020304" pitchFamily="18" charset="0"/>
              </a:rPr>
              <a:t>Trader</a:t>
            </a:r>
            <a:r>
              <a:rPr lang="en-IN" sz="3600" dirty="0">
                <a:solidFill>
                  <a:schemeClr val="accent5"/>
                </a:solidFill>
                <a:latin typeface="Times New Roman" panose="02020603050405020304" pitchFamily="18" charset="0"/>
                <a:cs typeface="Times New Roman" panose="02020603050405020304" pitchFamily="18" charset="0"/>
              </a:rPr>
              <a:t> </a:t>
            </a:r>
            <a:r>
              <a:rPr lang="en-IN" sz="3600" dirty="0">
                <a:latin typeface="Times New Roman" panose="02020603050405020304" pitchFamily="18" charset="0"/>
                <a:cs typeface="Times New Roman" panose="02020603050405020304" pitchFamily="18" charset="0"/>
              </a:rPr>
              <a:t>Panel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36886087"/>
              </p:ext>
            </p:extLst>
          </p:nvPr>
        </p:nvGraphicFramePr>
        <p:xfrm>
          <a:off x="395536" y="1484784"/>
          <a:ext cx="8291264"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95537" y="3208039"/>
            <a:ext cx="2304256" cy="1477328"/>
          </a:xfrm>
          <a:prstGeom prst="rect">
            <a:avLst/>
          </a:prstGeom>
          <a:noFill/>
        </p:spPr>
        <p:txBody>
          <a:bodyPr wrap="square" rtlCol="0">
            <a:spAutoFit/>
          </a:bodyPr>
          <a:lstStyle/>
          <a:p>
            <a:pPr lvl="0" algn="just"/>
            <a:r>
              <a:rPr lang="en-US" dirty="0">
                <a:solidFill>
                  <a:schemeClr val="accent2">
                    <a:lumMod val="50000"/>
                  </a:schemeClr>
                </a:solidFill>
                <a:latin typeface="Times New Roman" panose="02020603050405020304" pitchFamily="18" charset="0"/>
                <a:cs typeface="Times New Roman" panose="02020603050405020304" pitchFamily="18" charset="0"/>
              </a:rPr>
              <a:t>Trader will login or will have to register if he is not registered user. </a:t>
            </a:r>
            <a:endParaRPr lang="en-IN" dirty="0">
              <a:solidFill>
                <a:schemeClr val="accent2">
                  <a:lumMod val="50000"/>
                </a:schemeClr>
              </a:solidFill>
              <a:latin typeface="Times New Roman" panose="02020603050405020304" pitchFamily="18" charset="0"/>
              <a:cs typeface="Times New Roman" panose="02020603050405020304" pitchFamily="18" charset="0"/>
            </a:endParaRPr>
          </a:p>
          <a:p>
            <a:endParaRPr lang="en-IN" dirty="0"/>
          </a:p>
        </p:txBody>
      </p:sp>
      <p:sp>
        <p:nvSpPr>
          <p:cNvPr id="6" name="TextBox 5"/>
          <p:cNvSpPr txBox="1"/>
          <p:nvPr/>
        </p:nvSpPr>
        <p:spPr>
          <a:xfrm>
            <a:off x="2987824" y="3292515"/>
            <a:ext cx="2448272" cy="2308324"/>
          </a:xfrm>
          <a:prstGeom prst="rect">
            <a:avLst/>
          </a:prstGeom>
          <a:noFill/>
        </p:spPr>
        <p:txBody>
          <a:bodyPr wrap="square" rtlCol="0">
            <a:spAutoFit/>
          </a:bodyPr>
          <a:lstStyle/>
          <a:p>
            <a:pPr algn="just"/>
            <a:r>
              <a:rPr lang="en-IN" dirty="0">
                <a:solidFill>
                  <a:schemeClr val="accent1">
                    <a:lumMod val="50000"/>
                  </a:schemeClr>
                </a:solidFill>
                <a:latin typeface="Times New Roman" panose="02020603050405020304" pitchFamily="18" charset="0"/>
                <a:cs typeface="Times New Roman" panose="02020603050405020304" pitchFamily="18" charset="0"/>
              </a:rPr>
              <a:t>After login Trader will select the crop that he want and place bid amount for the crops. Once the bid amount of trader gets selected then he will buy goods from farmer.</a:t>
            </a:r>
          </a:p>
        </p:txBody>
      </p:sp>
      <p:sp>
        <p:nvSpPr>
          <p:cNvPr id="9" name="TextBox 8"/>
          <p:cNvSpPr txBox="1"/>
          <p:nvPr/>
        </p:nvSpPr>
        <p:spPr>
          <a:xfrm>
            <a:off x="5868144" y="3284984"/>
            <a:ext cx="2520280" cy="1477328"/>
          </a:xfrm>
          <a:prstGeom prst="rect">
            <a:avLst/>
          </a:prstGeom>
          <a:noFill/>
        </p:spPr>
        <p:txBody>
          <a:bodyPr wrap="square" rtlCol="0">
            <a:spAutoFit/>
          </a:bodyPr>
          <a:lstStyle/>
          <a:p>
            <a:pPr algn="just"/>
            <a:r>
              <a:rPr lang="en-IN" dirty="0">
                <a:solidFill>
                  <a:schemeClr val="accent1">
                    <a:lumMod val="50000"/>
                  </a:schemeClr>
                </a:solidFill>
                <a:latin typeface="Times New Roman" panose="02020603050405020304" pitchFamily="18" charset="0"/>
                <a:cs typeface="Times New Roman" panose="02020603050405020304" pitchFamily="18" charset="0"/>
              </a:rPr>
              <a:t>After buying the goods from farmer , the trader can give reviews for that goods in a form of rating and comments</a:t>
            </a:r>
            <a:r>
              <a:rPr lang="en-IN" sz="1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72468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4744"/>
          </a:xfrm>
        </p:spPr>
        <p:txBody>
          <a:bodyPr/>
          <a:lstStyle/>
          <a:p>
            <a:pPr algn="ctr"/>
            <a:r>
              <a:rPr lang="en-IN" u="sng" dirty="0">
                <a:latin typeface="Times New Roman" panose="02020603050405020304" pitchFamily="18" charset="0"/>
                <a:cs typeface="Times New Roman" panose="02020603050405020304" pitchFamily="18" charset="0"/>
              </a:rPr>
              <a:t>Flowchart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624" y="735680"/>
            <a:ext cx="4608512" cy="5306345"/>
          </a:xfrm>
        </p:spPr>
      </p:pic>
    </p:spTree>
    <p:extLst>
      <p:ext uri="{BB962C8B-B14F-4D97-AF65-F5344CB8AC3E}">
        <p14:creationId xmlns:p14="http://schemas.microsoft.com/office/powerpoint/2010/main" val="2513701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598DBB28-C929-4F95-8F61-7405FA682D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69000"/>
            <a:ext cx="9144000" cy="4919999"/>
          </a:xfrm>
        </p:spPr>
      </p:pic>
    </p:spTree>
    <p:extLst>
      <p:ext uri="{BB962C8B-B14F-4D97-AF65-F5344CB8AC3E}">
        <p14:creationId xmlns:p14="http://schemas.microsoft.com/office/powerpoint/2010/main" val="165009310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491</TotalTime>
  <Words>649</Words>
  <Application>Microsoft Office PowerPoint</Application>
  <PresentationFormat>On-screen Show (4:3)</PresentationFormat>
  <Paragraphs>83</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Times New Roman</vt:lpstr>
      <vt:lpstr>Trebuchet MS</vt:lpstr>
      <vt:lpstr>Wingdings 3</vt:lpstr>
      <vt:lpstr>Facet</vt:lpstr>
      <vt:lpstr>E-Mandi</vt:lpstr>
      <vt:lpstr>Content</vt:lpstr>
      <vt:lpstr>Abstract</vt:lpstr>
      <vt:lpstr> Objective </vt:lpstr>
      <vt:lpstr>Technologies</vt:lpstr>
      <vt:lpstr> Farmer Panel</vt:lpstr>
      <vt:lpstr>Trader Panel</vt:lpstr>
      <vt:lpstr>Flowchart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Drawback of conventional trading</vt:lpstr>
      <vt:lpstr>Advantages of E-Mandi</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E-Mandi</dc:title>
  <dc:creator>Lenovo</dc:creator>
  <cp:lastModifiedBy>Sumit</cp:lastModifiedBy>
  <cp:revision>59</cp:revision>
  <dcterms:created xsi:type="dcterms:W3CDTF">2021-09-25T06:40:48Z</dcterms:created>
  <dcterms:modified xsi:type="dcterms:W3CDTF">2021-09-27T18:13:42Z</dcterms:modified>
</cp:coreProperties>
</file>